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7"/>
  </p:notesMasterIdLst>
  <p:handoutMasterIdLst>
    <p:handoutMasterId r:id="rId18"/>
  </p:handoutMasterIdLst>
  <p:sldIdLst>
    <p:sldId id="256" r:id="rId2"/>
    <p:sldId id="273" r:id="rId3"/>
    <p:sldId id="268" r:id="rId4"/>
    <p:sldId id="259" r:id="rId5"/>
    <p:sldId id="260" r:id="rId6"/>
    <p:sldId id="261" r:id="rId7"/>
    <p:sldId id="263" r:id="rId8"/>
    <p:sldId id="272" r:id="rId9"/>
    <p:sldId id="270" r:id="rId10"/>
    <p:sldId id="271" r:id="rId11"/>
    <p:sldId id="264" r:id="rId12"/>
    <p:sldId id="262" r:id="rId13"/>
    <p:sldId id="265" r:id="rId14"/>
    <p:sldId id="266" r:id="rId15"/>
    <p:sldId id="267" r:id="rId16"/>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13" autoAdjust="0"/>
  </p:normalViewPr>
  <p:slideViewPr>
    <p:cSldViewPr>
      <p:cViewPr varScale="1">
        <p:scale>
          <a:sx n="71" d="100"/>
          <a:sy n="71" d="100"/>
        </p:scale>
        <p:origin x="1500" y="72"/>
      </p:cViewPr>
      <p:guideLst>
        <p:guide orient="horz" pos="2160"/>
        <p:guide pos="2880"/>
      </p:guideLst>
    </p:cSldViewPr>
  </p:slideViewPr>
  <p:outlineViewPr>
    <p:cViewPr>
      <p:scale>
        <a:sx n="33" d="100"/>
        <a:sy n="33" d="100"/>
      </p:scale>
      <p:origin x="0" y="107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97284"/>
          </a:xfrm>
          <a:prstGeom prst="rect">
            <a:avLst/>
          </a:prstGeom>
        </p:spPr>
        <p:txBody>
          <a:bodyPr vert="horz" lIns="91440" tIns="45720" rIns="91440" bIns="45720" rtlCol="0"/>
          <a:lstStyle>
            <a:lvl1pPr algn="r">
              <a:defRPr sz="1200"/>
            </a:lvl1pPr>
          </a:lstStyle>
          <a:p>
            <a:fld id="{3E6A09F9-29EC-4C37-8645-11C58857802B}" type="datetimeFigureOut">
              <a:rPr kumimoji="1" lang="ja-JP" altLang="en-US" smtClean="0"/>
              <a:t>2024/4/24</a:t>
            </a:fld>
            <a:endParaRPr kumimoji="1" lang="ja-JP" altLang="en-US"/>
          </a:p>
        </p:txBody>
      </p:sp>
      <p:sp>
        <p:nvSpPr>
          <p:cNvPr id="4" name="フッター プレースホルダー 3"/>
          <p:cNvSpPr>
            <a:spLocks noGrp="1"/>
          </p:cNvSpPr>
          <p:nvPr>
            <p:ph type="ftr" sz="quarter" idx="2"/>
          </p:nvPr>
        </p:nvSpPr>
        <p:spPr>
          <a:xfrm>
            <a:off x="0" y="9446678"/>
            <a:ext cx="2971800" cy="49728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9446678"/>
            <a:ext cx="2971800" cy="497284"/>
          </a:xfrm>
          <a:prstGeom prst="rect">
            <a:avLst/>
          </a:prstGeom>
        </p:spPr>
        <p:txBody>
          <a:bodyPr vert="horz" lIns="91440" tIns="45720" rIns="91440" bIns="45720" rtlCol="0" anchor="b"/>
          <a:lstStyle>
            <a:lvl1pPr algn="r">
              <a:defRPr sz="1200"/>
            </a:lvl1pPr>
          </a:lstStyle>
          <a:p>
            <a:fld id="{25768D08-4188-4EB2-B9E8-A6DFDBBBA289}" type="slidenum">
              <a:rPr kumimoji="1" lang="ja-JP" altLang="en-US" smtClean="0"/>
              <a:t>‹#›</a:t>
            </a:fld>
            <a:endParaRPr kumimoji="1" lang="ja-JP" altLang="en-US"/>
          </a:p>
        </p:txBody>
      </p:sp>
    </p:spTree>
    <p:extLst>
      <p:ext uri="{BB962C8B-B14F-4D97-AF65-F5344CB8AC3E}">
        <p14:creationId xmlns:p14="http://schemas.microsoft.com/office/powerpoint/2010/main" val="484898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9BAD626-D9EB-44AF-A896-074D5B372D06}" type="datetimeFigureOut">
              <a:rPr kumimoji="1" lang="ja-JP" altLang="en-US" smtClean="0"/>
              <a:t>2024/4/24</a:t>
            </a:fld>
            <a:endParaRPr kumimoji="1" lang="ja-JP" altLang="en-US"/>
          </a:p>
        </p:txBody>
      </p:sp>
      <p:sp>
        <p:nvSpPr>
          <p:cNvPr id="4" name="スライド イメージ プレースホルダー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24400"/>
            <a:ext cx="5486400" cy="4475163"/>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fld id="{598900D1-B44C-4AC2-941F-260F09727FAC}" type="slidenum">
              <a:rPr kumimoji="1" lang="ja-JP" altLang="en-US" smtClean="0"/>
              <a:t>‹#›</a:t>
            </a:fld>
            <a:endParaRPr kumimoji="1" lang="ja-JP" altLang="en-US"/>
          </a:p>
        </p:txBody>
      </p:sp>
    </p:spTree>
    <p:extLst>
      <p:ext uri="{BB962C8B-B14F-4D97-AF65-F5344CB8AC3E}">
        <p14:creationId xmlns:p14="http://schemas.microsoft.com/office/powerpoint/2010/main" val="22280067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8900D1-B44C-4AC2-941F-260F09727FAC}" type="slidenum">
              <a:rPr kumimoji="1" lang="ja-JP" altLang="en-US" smtClean="0"/>
              <a:t>11</a:t>
            </a:fld>
            <a:endParaRPr kumimoji="1" lang="ja-JP" altLang="en-US"/>
          </a:p>
        </p:txBody>
      </p:sp>
    </p:spTree>
    <p:extLst>
      <p:ext uri="{BB962C8B-B14F-4D97-AF65-F5344CB8AC3E}">
        <p14:creationId xmlns:p14="http://schemas.microsoft.com/office/powerpoint/2010/main" val="3391505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E1D1AC6-1DF9-4647-B65A-D92A2F5D937E}" type="datetimeFigureOut">
              <a:rPr kumimoji="1" lang="ja-JP" altLang="en-US" smtClean="0"/>
              <a:t>2024/4/24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A173F56-723B-4F7A-8B34-9AD99FDD0798}"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1D1AC6-1DF9-4647-B65A-D92A2F5D937E}" type="datetimeFigureOut">
              <a:rPr kumimoji="1" lang="ja-JP" altLang="en-US" smtClean="0"/>
              <a:t>2024/4/24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A173F56-723B-4F7A-8B34-9AD99FDD0798}"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E1D1AC6-1DF9-4647-B65A-D92A2F5D937E}" type="datetimeFigureOut">
              <a:rPr kumimoji="1" lang="ja-JP" altLang="en-US" smtClean="0"/>
              <a:t>2024/4/24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A173F56-723B-4F7A-8B34-9AD99FDD0798}" type="slidenum">
              <a:rPr kumimoji="1" lang="ja-JP" altLang="en-US" smtClean="0"/>
              <a:t>‹#›</a:t>
            </a:fld>
            <a:endParaRPr kumimoji="1" lang="ja-JP" alt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1D1AC6-1DF9-4647-B65A-D92A2F5D937E}" type="datetimeFigureOut">
              <a:rPr kumimoji="1" lang="ja-JP" altLang="en-US" smtClean="0"/>
              <a:t>2024/4/24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A173F56-723B-4F7A-8B34-9AD99FDD0798}" type="slidenum">
              <a:rPr kumimoji="1" lang="ja-JP" altLang="en-US" smtClean="0"/>
              <a:t>‹#›</a:t>
            </a:fld>
            <a:endParaRPr kumimoji="1" lang="ja-JP" altLang="en-US" dirty="0"/>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1D1AC6-1DF9-4647-B65A-D92A2F5D937E}" type="datetimeFigureOut">
              <a:rPr kumimoji="1" lang="ja-JP" altLang="en-US" smtClean="0"/>
              <a:t>2024/4/24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A173F56-723B-4F7A-8B34-9AD99FDD0798}"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fld id="{6E1D1AC6-1DF9-4647-B65A-D92A2F5D937E}" type="datetimeFigureOut">
              <a:rPr kumimoji="1" lang="ja-JP" altLang="en-US" smtClean="0"/>
              <a:t>2024/4/24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A173F56-723B-4F7A-8B34-9AD99FDD0798}" type="slidenum">
              <a:rPr kumimoji="1" lang="ja-JP" altLang="en-US" smtClean="0"/>
              <a:t>‹#›</a:t>
            </a:fld>
            <a:endParaRPr kumimoji="1" lang="ja-JP" altLang="en-US" dirty="0"/>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E1D1AC6-1DF9-4647-B65A-D92A2F5D937E}" type="datetimeFigureOut">
              <a:rPr kumimoji="1" lang="ja-JP" altLang="en-US" smtClean="0"/>
              <a:t>2024/4/24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9A173F56-723B-4F7A-8B34-9AD99FDD0798}"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6E1D1AC6-1DF9-4647-B65A-D92A2F5D937E}" type="datetimeFigureOut">
              <a:rPr kumimoji="1" lang="ja-JP" altLang="en-US" smtClean="0"/>
              <a:t>2024/4/24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9A173F56-723B-4F7A-8B34-9AD99FDD0798}"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E1D1AC6-1DF9-4647-B65A-D92A2F5D937E}" type="datetimeFigureOut">
              <a:rPr kumimoji="1" lang="ja-JP" altLang="en-US" smtClean="0"/>
              <a:t>2024/4/24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9A173F56-723B-4F7A-8B34-9AD99FDD0798}"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E1D1AC6-1DF9-4647-B65A-D92A2F5D937E}" type="datetimeFigureOut">
              <a:rPr kumimoji="1" lang="ja-JP" altLang="en-US" smtClean="0"/>
              <a:t>2024/4/24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A173F56-723B-4F7A-8B34-9AD99FDD0798}" type="slidenum">
              <a:rPr kumimoji="1" lang="ja-JP" altLang="en-US" smtClean="0"/>
              <a:t>‹#›</a:t>
            </a:fld>
            <a:endParaRPr kumimoji="1" lang="ja-JP" alt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1D1AC6-1DF9-4647-B65A-D92A2F5D937E}" type="datetimeFigureOut">
              <a:rPr kumimoji="1" lang="ja-JP" altLang="en-US" smtClean="0"/>
              <a:t>2024/4/24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A173F56-723B-4F7A-8B34-9AD99FDD0798}" type="slidenum">
              <a:rPr kumimoji="1" lang="ja-JP" altLang="en-US" smtClean="0"/>
              <a:t>‹#›</a:t>
            </a:fld>
            <a:endParaRPr kumimoji="1" lang="ja-JP" alt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E1D1AC6-1DF9-4647-B65A-D92A2F5D937E}" type="datetimeFigureOut">
              <a:rPr kumimoji="1" lang="ja-JP" altLang="en-US" smtClean="0"/>
              <a:t>2024/4/24</a:t>
            </a:fld>
            <a:endParaRPr kumimoji="1" lang="ja-JP" alt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A173F56-723B-4F7A-8B34-9AD99FDD0798}" type="slidenum">
              <a:rPr kumimoji="1" lang="ja-JP" altLang="en-US" smtClean="0"/>
              <a:t>‹#›</a:t>
            </a:fld>
            <a:endParaRPr kumimoji="1" lang="ja-JP" alt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2420888"/>
            <a:ext cx="7850832" cy="2376264"/>
          </a:xfrm>
        </p:spPr>
        <p:txBody>
          <a:bodyPr>
            <a:normAutofit fontScale="90000"/>
          </a:bodyPr>
          <a:lstStyle/>
          <a:p>
            <a:br>
              <a:rPr kumimoji="1" lang="en-US" altLang="ja-JP" dirty="0"/>
            </a:br>
            <a:br>
              <a:rPr lang="en-US" altLang="ja-JP" dirty="0"/>
            </a:br>
            <a:r>
              <a:rPr lang="ja-JP" altLang="en-US" dirty="0"/>
              <a:t>　</a:t>
            </a:r>
            <a:br>
              <a:rPr lang="en-US" altLang="ja-JP" dirty="0"/>
            </a:br>
            <a:br>
              <a:rPr lang="en-US" altLang="ja-JP" dirty="0"/>
            </a:br>
            <a:br>
              <a:rPr lang="en-US" altLang="ja-JP" dirty="0"/>
            </a:br>
            <a:br>
              <a:rPr lang="en-US" altLang="ja-JP" dirty="0"/>
            </a:br>
            <a:br>
              <a:rPr lang="en-US" altLang="ja-JP" dirty="0"/>
            </a:br>
            <a:br>
              <a:rPr lang="en-US" altLang="ja-JP" dirty="0"/>
            </a:br>
            <a:r>
              <a:rPr lang="ja-JP" altLang="en-US" dirty="0"/>
              <a:t>　</a:t>
            </a:r>
            <a:br>
              <a:rPr lang="en-US" altLang="ja-JP" dirty="0"/>
            </a:br>
            <a:br>
              <a:rPr lang="en-US" altLang="ja-JP" dirty="0"/>
            </a:br>
            <a:br>
              <a:rPr lang="en-US" altLang="ja-JP" dirty="0"/>
            </a:br>
            <a:r>
              <a:rPr lang="ja-JP" altLang="en-US" dirty="0"/>
              <a:t>　入団</a:t>
            </a:r>
            <a:r>
              <a:rPr kumimoji="1" lang="ja-JP" altLang="en-US" dirty="0"/>
              <a:t>にあたり</a:t>
            </a:r>
            <a:br>
              <a:rPr kumimoji="1" lang="en-US" altLang="ja-JP" dirty="0"/>
            </a:br>
            <a:r>
              <a:rPr lang="ja-JP" altLang="en-US" dirty="0"/>
              <a:t>　　　　　　　　　　　　　　</a:t>
            </a:r>
            <a:br>
              <a:rPr lang="en-US" altLang="ja-JP" dirty="0"/>
            </a:br>
            <a:r>
              <a:rPr lang="ja-JP" altLang="en-US" dirty="0"/>
              <a:t>　　　　　　　　　　　　</a:t>
            </a:r>
            <a:endParaRPr kumimoji="1" lang="ja-JP" altLang="en-US" sz="2000" dirty="0"/>
          </a:p>
        </p:txBody>
      </p:sp>
      <p:sp>
        <p:nvSpPr>
          <p:cNvPr id="3" name="サブタイトル 2"/>
          <p:cNvSpPr>
            <a:spLocks noGrp="1"/>
          </p:cNvSpPr>
          <p:nvPr>
            <p:ph type="subTitle" idx="1"/>
          </p:nvPr>
        </p:nvSpPr>
        <p:spPr>
          <a:xfrm>
            <a:off x="6156176" y="5013176"/>
            <a:ext cx="2010544" cy="748680"/>
          </a:xfrm>
        </p:spPr>
        <p:txBody>
          <a:bodyPr>
            <a:normAutofit/>
          </a:bodyPr>
          <a:lstStyle/>
          <a:p>
            <a:r>
              <a:rPr lang="ja-JP" altLang="en-US" sz="1900" dirty="0"/>
              <a:t>清瀬ポニーリーグ</a:t>
            </a:r>
            <a:r>
              <a:rPr kumimoji="1" lang="ja-JP" altLang="en-US" dirty="0"/>
              <a:t>　　　　　　　　　　　　　　　　　　　　　　　　　　　　　　　　　　</a:t>
            </a:r>
            <a:endParaRPr kumimoji="1" lang="en-US" altLang="ja-JP" dirty="0"/>
          </a:p>
          <a:p>
            <a:endParaRPr kumimoji="1" lang="ja-JP" altLang="en-US" sz="1900" dirty="0"/>
          </a:p>
        </p:txBody>
      </p:sp>
    </p:spTree>
    <p:extLst>
      <p:ext uri="{BB962C8B-B14F-4D97-AF65-F5344CB8AC3E}">
        <p14:creationId xmlns:p14="http://schemas.microsoft.com/office/powerpoint/2010/main" val="1971466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4C02525-D0D4-52F4-9035-F1373849E44A}"/>
              </a:ext>
            </a:extLst>
          </p:cNvPr>
          <p:cNvSpPr txBox="1"/>
          <p:nvPr/>
        </p:nvSpPr>
        <p:spPr>
          <a:xfrm>
            <a:off x="179512" y="1124744"/>
            <a:ext cx="8712968" cy="5262979"/>
          </a:xfrm>
          <a:prstGeom prst="rect">
            <a:avLst/>
          </a:prstGeom>
          <a:noFill/>
        </p:spPr>
        <p:txBody>
          <a:bodyPr wrap="square" rtlCol="0">
            <a:spAutoFit/>
          </a:bodyPr>
          <a:lstStyle/>
          <a:p>
            <a:r>
              <a:rPr kumimoji="1"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９．親の関わり方：親はチームの方針を理解し、後方支援に徹し、選手達を応援しよう。また常に相手選手をリスケプト</a:t>
            </a:r>
            <a:r>
              <a:rPr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しナイスプレーは敵味方関係なく拍手をおくろう</a:t>
            </a:r>
            <a:endParaRPr kumimoji="1"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endParaRPr>
          </a:p>
          <a:p>
            <a:r>
              <a:rPr kumimoji="1"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親は子供が野球ができる環境を作ろう</a:t>
            </a:r>
          </a:p>
          <a:p>
            <a:r>
              <a:rPr kumimoji="1"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野球するのは選手自身。</a:t>
            </a:r>
          </a:p>
          <a:p>
            <a:endParaRPr kumimoji="1" lang="en-US" altLang="ja-JP" sz="2800" dirty="0">
              <a:solidFill>
                <a:schemeClr val="accent2">
                  <a:lumMod val="50000"/>
                </a:schemeClr>
              </a:solidFill>
              <a:latin typeface="ＭＳ Ｐゴシック" panose="020B0600070205080204" pitchFamily="50" charset="-128"/>
              <a:ea typeface="ＭＳ Ｐゴシック" panose="020B0600070205080204" pitchFamily="50" charset="-128"/>
            </a:endParaRPr>
          </a:p>
          <a:p>
            <a:r>
              <a:rPr kumimoji="1"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１０．感謝の気持ちをもつ選手・・・</a:t>
            </a:r>
          </a:p>
          <a:p>
            <a:r>
              <a:rPr kumimoji="1"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自分一人では野球ができないと認識しチームメイトをリスペクトしよう。気持ちのこもった行動・態度・感謝の気持ちは人に伝わるもの。</a:t>
            </a:r>
          </a:p>
          <a:p>
            <a:r>
              <a:rPr kumimoji="1"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それが野球の勝敗にもつながり、自分の成長にもつながる。　　</a:t>
            </a:r>
          </a:p>
        </p:txBody>
      </p:sp>
    </p:spTree>
    <p:extLst>
      <p:ext uri="{BB962C8B-B14F-4D97-AF65-F5344CB8AC3E}">
        <p14:creationId xmlns:p14="http://schemas.microsoft.com/office/powerpoint/2010/main" val="3527398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67833" y="1703652"/>
            <a:ext cx="7408333" cy="3450696"/>
          </a:xfrm>
        </p:spPr>
        <p:txBody>
          <a:bodyPr>
            <a:noAutofit/>
          </a:bodyPr>
          <a:lstStyle/>
          <a:p>
            <a:pPr marL="0" indent="0">
              <a:buNone/>
            </a:pPr>
            <a:r>
              <a:rPr kumimoji="1" lang="ja-JP" altLang="en-US" sz="3200" dirty="0"/>
              <a:t>９教科で評価３６点以上を先生からいただいてください。</a:t>
            </a:r>
            <a:endParaRPr kumimoji="1" lang="en-US" altLang="ja-JP" sz="3200" dirty="0"/>
          </a:p>
          <a:p>
            <a:pPr marL="0" indent="0">
              <a:buNone/>
            </a:pPr>
            <a:r>
              <a:rPr lang="ja-JP" altLang="en-US" sz="3200" dirty="0"/>
              <a:t>既にオール４以上ある選手は、その上を目指してください。</a:t>
            </a:r>
            <a:endParaRPr lang="en-US" altLang="ja-JP" sz="3200" dirty="0"/>
          </a:p>
          <a:p>
            <a:pPr marL="0" indent="0">
              <a:buNone/>
            </a:pPr>
            <a:r>
              <a:rPr lang="ja-JP" altLang="en-US" sz="3200" dirty="0"/>
              <a:t>考えるということを怠る選手、真面目に取り組むということを怠る選手、そして上を目指すという向上心を持たない選手は、野球での成功は難しいと監督は考えます。</a:t>
            </a:r>
            <a:endParaRPr kumimoji="1" lang="ja-JP" altLang="en-US" sz="3200" dirty="0"/>
          </a:p>
        </p:txBody>
      </p:sp>
      <p:sp>
        <p:nvSpPr>
          <p:cNvPr id="3" name="タイトル 2"/>
          <p:cNvSpPr>
            <a:spLocks noGrp="1"/>
          </p:cNvSpPr>
          <p:nvPr>
            <p:ph type="title"/>
          </p:nvPr>
        </p:nvSpPr>
        <p:spPr/>
        <p:txBody>
          <a:bodyPr/>
          <a:lstStyle/>
          <a:p>
            <a:r>
              <a:rPr kumimoji="1" lang="ja-JP" altLang="en-US" dirty="0"/>
              <a:t>学校の成績について</a:t>
            </a:r>
          </a:p>
        </p:txBody>
      </p:sp>
    </p:spTree>
    <p:extLst>
      <p:ext uri="{BB962C8B-B14F-4D97-AF65-F5344CB8AC3E}">
        <p14:creationId xmlns:p14="http://schemas.microsoft.com/office/powerpoint/2010/main" val="4097242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27584" y="2420888"/>
            <a:ext cx="7408333" cy="3744416"/>
          </a:xfrm>
        </p:spPr>
        <p:txBody>
          <a:bodyPr>
            <a:noAutofit/>
          </a:bodyPr>
          <a:lstStyle/>
          <a:p>
            <a:pPr marL="0" indent="0">
              <a:buNone/>
            </a:pPr>
            <a:r>
              <a:rPr kumimoji="1" lang="ja-JP" altLang="en-US" sz="3200" dirty="0"/>
              <a:t>中学生野球の目的をしっかり理解してください。</a:t>
            </a:r>
            <a:r>
              <a:rPr lang="ja-JP" altLang="en-US" sz="3200" dirty="0"/>
              <a:t>成長過程において、素晴らしい人格を形成するため、そして様々な困難にもへこたれない健全健康な精神、体力を身に付ける為にある時間です。</a:t>
            </a:r>
            <a:endParaRPr lang="en-US" altLang="ja-JP" sz="3200" dirty="0"/>
          </a:p>
          <a:p>
            <a:pPr marL="0" indent="0">
              <a:buNone/>
            </a:pPr>
            <a:r>
              <a:rPr lang="ja-JP" altLang="en-US" sz="3200" dirty="0"/>
              <a:t>そのために野球というスポーツを通してえます。</a:t>
            </a:r>
            <a:endParaRPr kumimoji="1" lang="en-US" altLang="ja-JP" sz="3200" dirty="0"/>
          </a:p>
          <a:p>
            <a:pPr marL="0" indent="0">
              <a:buNone/>
            </a:pPr>
            <a:endParaRPr kumimoji="1" lang="ja-JP" altLang="en-US" sz="3200" dirty="0"/>
          </a:p>
        </p:txBody>
      </p:sp>
      <p:sp>
        <p:nvSpPr>
          <p:cNvPr id="3" name="タイトル 2"/>
          <p:cNvSpPr>
            <a:spLocks noGrp="1"/>
          </p:cNvSpPr>
          <p:nvPr>
            <p:ph type="title"/>
          </p:nvPr>
        </p:nvSpPr>
        <p:spPr/>
        <p:txBody>
          <a:bodyPr/>
          <a:lstStyle/>
          <a:p>
            <a:r>
              <a:rPr lang="ja-JP" altLang="en-US" dirty="0"/>
              <a:t>中学生野球とは・・・</a:t>
            </a:r>
            <a:endParaRPr kumimoji="1" lang="ja-JP" altLang="en-US" dirty="0"/>
          </a:p>
        </p:txBody>
      </p:sp>
    </p:spTree>
    <p:extLst>
      <p:ext uri="{BB962C8B-B14F-4D97-AF65-F5344CB8AC3E}">
        <p14:creationId xmlns:p14="http://schemas.microsoft.com/office/powerpoint/2010/main" val="1198024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10000"/>
          </a:bodyPr>
          <a:lstStyle/>
          <a:p>
            <a:pPr marL="0" indent="0">
              <a:buNone/>
            </a:pPr>
            <a:r>
              <a:rPr kumimoji="1" lang="ja-JP" altLang="en-US" dirty="0"/>
              <a:t>・自己管理ができ、責任を持って行動ができる選手</a:t>
            </a:r>
            <a:endParaRPr kumimoji="1" lang="en-US" altLang="ja-JP" dirty="0"/>
          </a:p>
          <a:p>
            <a:pPr marL="0" indent="0">
              <a:buNone/>
            </a:pPr>
            <a:r>
              <a:rPr lang="ja-JP" altLang="en-US" dirty="0"/>
              <a:t>・心身共に訓練されている選手</a:t>
            </a:r>
            <a:endParaRPr lang="en-US" altLang="ja-JP" dirty="0"/>
          </a:p>
          <a:p>
            <a:pPr marL="0" indent="0">
              <a:buNone/>
            </a:pPr>
            <a:r>
              <a:rPr kumimoji="1" lang="ja-JP" altLang="en-US" dirty="0"/>
              <a:t>・フェアープレーの精神を持った選手</a:t>
            </a:r>
            <a:endParaRPr kumimoji="1" lang="en-US" altLang="ja-JP" dirty="0"/>
          </a:p>
          <a:p>
            <a:pPr marL="0" indent="0">
              <a:buNone/>
            </a:pPr>
            <a:r>
              <a:rPr lang="ja-JP" altLang="en-US" dirty="0"/>
              <a:t>・思いやりと優しい心を持った選手</a:t>
            </a:r>
            <a:endParaRPr lang="en-US" altLang="ja-JP" dirty="0"/>
          </a:p>
          <a:p>
            <a:pPr marL="0" indent="0">
              <a:buNone/>
            </a:pPr>
            <a:r>
              <a:rPr kumimoji="1" lang="ja-JP" altLang="en-US" dirty="0"/>
              <a:t>・常に感謝の気持ちを持ち行動できる選手</a:t>
            </a:r>
            <a:endParaRPr kumimoji="1" lang="en-US" altLang="ja-JP" dirty="0"/>
          </a:p>
          <a:p>
            <a:pPr marL="0" indent="0">
              <a:buNone/>
            </a:pPr>
            <a:r>
              <a:rPr lang="ja-JP" altLang="en-US" dirty="0"/>
              <a:t>・日々、挨拶の励行と返事が素直にでき、規律ある生活</a:t>
            </a:r>
            <a:endParaRPr lang="en-US" altLang="ja-JP" dirty="0"/>
          </a:p>
          <a:p>
            <a:pPr marL="0" indent="0">
              <a:buNone/>
            </a:pPr>
            <a:r>
              <a:rPr lang="ja-JP" altLang="en-US" dirty="0"/>
              <a:t>　ができる選手</a:t>
            </a:r>
            <a:endParaRPr lang="en-US" altLang="ja-JP" dirty="0"/>
          </a:p>
          <a:p>
            <a:pPr marL="0" indent="0">
              <a:buNone/>
            </a:pPr>
            <a:r>
              <a:rPr lang="ja-JP" altLang="en-US" dirty="0"/>
              <a:t>　（常に胸で聞き、胸で話し、胸で見ることができる選手）</a:t>
            </a:r>
            <a:endParaRPr lang="en-US" altLang="ja-JP" dirty="0"/>
          </a:p>
          <a:p>
            <a:pPr marL="0" indent="0">
              <a:buNone/>
            </a:pPr>
            <a:r>
              <a:rPr kumimoji="1" lang="ja-JP" altLang="en-US" dirty="0"/>
              <a:t>・自分の気持ちを自分の言葉で相手に伝えることができる選手　</a:t>
            </a:r>
          </a:p>
        </p:txBody>
      </p:sp>
      <p:sp>
        <p:nvSpPr>
          <p:cNvPr id="3" name="タイトル 2"/>
          <p:cNvSpPr>
            <a:spLocks noGrp="1"/>
          </p:cNvSpPr>
          <p:nvPr>
            <p:ph type="title"/>
          </p:nvPr>
        </p:nvSpPr>
        <p:spPr/>
        <p:txBody>
          <a:bodyPr/>
          <a:lstStyle/>
          <a:p>
            <a:r>
              <a:rPr kumimoji="1" lang="ja-JP" altLang="en-US" dirty="0"/>
              <a:t>優秀な選手とは</a:t>
            </a:r>
          </a:p>
        </p:txBody>
      </p:sp>
    </p:spTree>
    <p:extLst>
      <p:ext uri="{BB962C8B-B14F-4D97-AF65-F5344CB8AC3E}">
        <p14:creationId xmlns:p14="http://schemas.microsoft.com/office/powerpoint/2010/main" val="3945371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20000"/>
          </a:bodyPr>
          <a:lstStyle/>
          <a:p>
            <a:pPr marL="0" indent="0">
              <a:buNone/>
            </a:pPr>
            <a:r>
              <a:rPr kumimoji="1" lang="ja-JP" altLang="en-US" dirty="0"/>
              <a:t>・５０ｍ６．５秒以内で走れる選手</a:t>
            </a:r>
            <a:endParaRPr kumimoji="1" lang="en-US" altLang="ja-JP" dirty="0"/>
          </a:p>
          <a:p>
            <a:pPr marL="0" indent="0">
              <a:buNone/>
            </a:pPr>
            <a:r>
              <a:rPr lang="ja-JP" altLang="en-US" dirty="0"/>
              <a:t>・確実に捕球ができる選手</a:t>
            </a:r>
            <a:endParaRPr lang="en-US" altLang="ja-JP" dirty="0"/>
          </a:p>
          <a:p>
            <a:pPr marL="0" indent="0">
              <a:buNone/>
            </a:pPr>
            <a:r>
              <a:rPr kumimoji="1" lang="ja-JP" altLang="en-US" dirty="0"/>
              <a:t>・遠投８０ｍ以上投げコントロールに優れている選手</a:t>
            </a:r>
            <a:endParaRPr kumimoji="1" lang="en-US" altLang="ja-JP" dirty="0"/>
          </a:p>
          <a:p>
            <a:pPr marL="0" indent="0">
              <a:buNone/>
            </a:pPr>
            <a:r>
              <a:rPr lang="ja-JP" altLang="en-US" dirty="0"/>
              <a:t>・打率４割以上残せる選手</a:t>
            </a:r>
            <a:endParaRPr lang="en-US" altLang="ja-JP" dirty="0"/>
          </a:p>
          <a:p>
            <a:pPr marL="0" indent="0">
              <a:buNone/>
            </a:pPr>
            <a:r>
              <a:rPr lang="ja-JP" altLang="en-US" dirty="0"/>
              <a:t>・１３０ｋｍ以上出せる投手</a:t>
            </a:r>
            <a:endParaRPr lang="en-US" altLang="ja-JP" dirty="0"/>
          </a:p>
          <a:p>
            <a:pPr marL="0" indent="0">
              <a:buNone/>
            </a:pPr>
            <a:r>
              <a:rPr lang="ja-JP" altLang="en-US" dirty="0"/>
              <a:t>・瞬間的に判断し、瞬間的に言葉にだせる選手</a:t>
            </a:r>
            <a:endParaRPr lang="en-US" altLang="ja-JP" dirty="0"/>
          </a:p>
          <a:p>
            <a:pPr marL="0" indent="0">
              <a:buNone/>
            </a:pPr>
            <a:r>
              <a:rPr lang="ja-JP" altLang="en-US" dirty="0"/>
              <a:t>・ＮＥＸＴプレーを読み正し行動できる選手</a:t>
            </a:r>
            <a:endParaRPr lang="en-US" altLang="ja-JP" dirty="0"/>
          </a:p>
          <a:p>
            <a:pPr marL="0" indent="0">
              <a:buNone/>
            </a:pPr>
            <a:r>
              <a:rPr lang="ja-JP" altLang="en-US" dirty="0"/>
              <a:t>・いつも笑顔を絶やさない選手</a:t>
            </a:r>
            <a:endParaRPr lang="en-US" altLang="ja-JP" dirty="0"/>
          </a:p>
          <a:p>
            <a:pPr marL="0" indent="0">
              <a:buNone/>
            </a:pPr>
            <a:r>
              <a:rPr lang="ja-JP" altLang="en-US" dirty="0"/>
              <a:t>・他人へ気配りができる選手</a:t>
            </a:r>
            <a:endParaRPr lang="en-US" altLang="ja-JP" dirty="0"/>
          </a:p>
          <a:p>
            <a:pPr marL="0" indent="0">
              <a:buNone/>
            </a:pPr>
            <a:r>
              <a:rPr lang="ja-JP" altLang="en-US" dirty="0"/>
              <a:t>・仲間を信頼している選手　他人を尊重できる選手</a:t>
            </a:r>
            <a:endParaRPr lang="en-US" altLang="ja-JP" dirty="0"/>
          </a:p>
          <a:p>
            <a:pPr marL="0" indent="0">
              <a:buNone/>
            </a:pPr>
            <a:endParaRPr lang="en-US" altLang="ja-JP" dirty="0"/>
          </a:p>
          <a:p>
            <a:pPr marL="0" indent="0">
              <a:buNone/>
            </a:pPr>
            <a:endParaRPr lang="en-US" altLang="ja-JP" dirty="0"/>
          </a:p>
        </p:txBody>
      </p:sp>
      <p:sp>
        <p:nvSpPr>
          <p:cNvPr id="3" name="タイトル 2"/>
          <p:cNvSpPr>
            <a:spLocks noGrp="1"/>
          </p:cNvSpPr>
          <p:nvPr>
            <p:ph type="title"/>
          </p:nvPr>
        </p:nvSpPr>
        <p:spPr/>
        <p:txBody>
          <a:bodyPr>
            <a:normAutofit fontScale="90000"/>
          </a:bodyPr>
          <a:lstStyle/>
          <a:p>
            <a:r>
              <a:rPr kumimoji="1" lang="ja-JP" altLang="en-US" dirty="0"/>
              <a:t>中学生野球技術の</a:t>
            </a:r>
            <a:br>
              <a:rPr kumimoji="1" lang="en-US" altLang="ja-JP" dirty="0"/>
            </a:br>
            <a:r>
              <a:rPr lang="ja-JP" altLang="en-US" dirty="0"/>
              <a:t>　　　　　　　　</a:t>
            </a:r>
            <a:r>
              <a:rPr kumimoji="1" lang="ja-JP" altLang="en-US" dirty="0"/>
              <a:t>優れている選手</a:t>
            </a:r>
          </a:p>
        </p:txBody>
      </p:sp>
    </p:spTree>
    <p:extLst>
      <p:ext uri="{BB962C8B-B14F-4D97-AF65-F5344CB8AC3E}">
        <p14:creationId xmlns:p14="http://schemas.microsoft.com/office/powerpoint/2010/main" val="2877245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10000"/>
          </a:bodyPr>
          <a:lstStyle/>
          <a:p>
            <a:pPr marL="0" indent="0">
              <a:buNone/>
            </a:pPr>
            <a:r>
              <a:rPr lang="ja-JP" altLang="en-US" dirty="0"/>
              <a:t>ベストコンディションで練習、試合に臨んでください。</a:t>
            </a:r>
            <a:endParaRPr lang="en-US" altLang="ja-JP" dirty="0"/>
          </a:p>
          <a:p>
            <a:pPr marL="0" indent="0">
              <a:buNone/>
            </a:pPr>
            <a:r>
              <a:rPr lang="ja-JP" altLang="en-US" dirty="0"/>
              <a:t>・ウォームアップ、クールダウンをしっかり</a:t>
            </a:r>
            <a:endParaRPr lang="en-US" altLang="ja-JP" dirty="0"/>
          </a:p>
          <a:p>
            <a:pPr marL="0" indent="0">
              <a:buNone/>
            </a:pPr>
            <a:r>
              <a:rPr kumimoji="1" lang="ja-JP" altLang="en-US" dirty="0"/>
              <a:t>・自分の身体は自分で守る意識をしっかり</a:t>
            </a:r>
            <a:endParaRPr kumimoji="1" lang="en-US" altLang="ja-JP" dirty="0"/>
          </a:p>
          <a:p>
            <a:pPr marL="0" indent="0">
              <a:buNone/>
            </a:pPr>
            <a:r>
              <a:rPr lang="ja-JP" altLang="en-US" dirty="0"/>
              <a:t>（自分の身体は自分しかわかりません。医師に頼らず自　</a:t>
            </a:r>
            <a:endParaRPr lang="en-US" altLang="ja-JP" dirty="0"/>
          </a:p>
          <a:p>
            <a:pPr marL="0" indent="0">
              <a:buNone/>
            </a:pPr>
            <a:r>
              <a:rPr lang="ja-JP" altLang="en-US" dirty="0"/>
              <a:t>　分の判断も大事なことです。）</a:t>
            </a:r>
            <a:endParaRPr lang="en-US" altLang="ja-JP" dirty="0"/>
          </a:p>
          <a:p>
            <a:pPr marL="0" indent="0">
              <a:buNone/>
            </a:pPr>
            <a:r>
              <a:rPr kumimoji="1" lang="ja-JP" altLang="en-US" dirty="0"/>
              <a:t>・衝突</a:t>
            </a:r>
            <a:r>
              <a:rPr lang="ja-JP" altLang="en-US" dirty="0"/>
              <a:t>、デッドボールなどのケガは仕方ありませんが、不　</a:t>
            </a:r>
            <a:endParaRPr lang="en-US" altLang="ja-JP" dirty="0"/>
          </a:p>
          <a:p>
            <a:pPr marL="0" indent="0">
              <a:buNone/>
            </a:pPr>
            <a:r>
              <a:rPr lang="ja-JP" altLang="en-US" dirty="0"/>
              <a:t>　注意によるケガは避けてください。（活動中の事故より</a:t>
            </a:r>
            <a:r>
              <a:rPr lang="ja-JP" altLang="en-US" dirty="0" err="1"/>
              <a:t>そ</a:t>
            </a:r>
            <a:r>
              <a:rPr lang="ja-JP" altLang="en-US" dirty="0"/>
              <a:t>　</a:t>
            </a:r>
            <a:endParaRPr lang="en-US" altLang="ja-JP" dirty="0"/>
          </a:p>
          <a:p>
            <a:pPr marL="0" indent="0">
              <a:buNone/>
            </a:pPr>
            <a:r>
              <a:rPr lang="ja-JP" altLang="en-US" dirty="0"/>
              <a:t>　</a:t>
            </a:r>
            <a:r>
              <a:rPr lang="ja-JP" altLang="en-US" dirty="0" err="1"/>
              <a:t>れ以</a:t>
            </a:r>
            <a:r>
              <a:rPr lang="ja-JP" altLang="en-US" dirty="0"/>
              <a:t>外の事故が毎年数多くある）</a:t>
            </a:r>
            <a:endParaRPr lang="en-US" altLang="ja-JP" dirty="0"/>
          </a:p>
          <a:p>
            <a:pPr marL="0" indent="0">
              <a:buNone/>
            </a:pPr>
            <a:r>
              <a:rPr lang="ja-JP" altLang="en-US" dirty="0"/>
              <a:t>・カゼ、インフルエンザなども予防に努めください。</a:t>
            </a:r>
            <a:endParaRPr lang="en-US" altLang="ja-JP" dirty="0"/>
          </a:p>
        </p:txBody>
      </p:sp>
      <p:sp>
        <p:nvSpPr>
          <p:cNvPr id="3" name="タイトル 2"/>
          <p:cNvSpPr>
            <a:spLocks noGrp="1"/>
          </p:cNvSpPr>
          <p:nvPr>
            <p:ph type="title"/>
          </p:nvPr>
        </p:nvSpPr>
        <p:spPr/>
        <p:txBody>
          <a:bodyPr>
            <a:normAutofit/>
          </a:bodyPr>
          <a:lstStyle/>
          <a:p>
            <a:r>
              <a:rPr lang="ja-JP" altLang="en-US" dirty="0"/>
              <a:t>ベストコンディションで</a:t>
            </a:r>
            <a:endParaRPr kumimoji="1" lang="ja-JP" altLang="en-US" dirty="0"/>
          </a:p>
        </p:txBody>
      </p:sp>
    </p:spTree>
    <p:extLst>
      <p:ext uri="{BB962C8B-B14F-4D97-AF65-F5344CB8AC3E}">
        <p14:creationId xmlns:p14="http://schemas.microsoft.com/office/powerpoint/2010/main" val="3019029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72067" y="1988840"/>
            <a:ext cx="7408333" cy="4137323"/>
          </a:xfrm>
        </p:spPr>
        <p:txBody>
          <a:bodyPr>
            <a:normAutofit fontScale="32500" lnSpcReduction="20000"/>
          </a:bodyPr>
          <a:lstStyle/>
          <a:p>
            <a:pPr marL="0" indent="0">
              <a:buNone/>
            </a:pPr>
            <a:r>
              <a:rPr lang="ja-JP" altLang="en-US" sz="12800" b="1" dirty="0">
                <a:solidFill>
                  <a:schemeClr val="accent2">
                    <a:lumMod val="75000"/>
                  </a:schemeClr>
                </a:solidFill>
                <a:latin typeface="+mj-ea"/>
                <a:ea typeface="+mj-ea"/>
              </a:rPr>
              <a:t>ひとつひとつを大切にします。</a:t>
            </a:r>
            <a:endParaRPr lang="en-US" altLang="ja-JP" sz="12800" b="1" dirty="0">
              <a:solidFill>
                <a:schemeClr val="accent2">
                  <a:lumMod val="75000"/>
                </a:schemeClr>
              </a:solidFill>
              <a:latin typeface="+mj-ea"/>
              <a:ea typeface="+mj-ea"/>
            </a:endParaRPr>
          </a:p>
          <a:p>
            <a:pPr marL="0" indent="0">
              <a:buNone/>
            </a:pPr>
            <a:r>
              <a:rPr lang="ja-JP" altLang="en-US" sz="8000" dirty="0">
                <a:latin typeface="+mj-ea"/>
                <a:ea typeface="+mj-ea"/>
              </a:rPr>
              <a:t>　・何事もひとつ目（Ｆｉｒｓｔ）を大切に</a:t>
            </a:r>
            <a:endParaRPr lang="en-US" altLang="ja-JP" sz="8000" dirty="0">
              <a:latin typeface="+mj-ea"/>
              <a:ea typeface="+mj-ea"/>
            </a:endParaRPr>
          </a:p>
          <a:p>
            <a:pPr marL="0" indent="0">
              <a:buNone/>
            </a:pPr>
            <a:r>
              <a:rPr lang="ja-JP" altLang="en-US" sz="8000" dirty="0">
                <a:latin typeface="+mj-ea"/>
                <a:ea typeface="+mj-ea"/>
              </a:rPr>
              <a:t>　・ひとりひとり（</a:t>
            </a:r>
            <a:r>
              <a:rPr lang="en-US" altLang="ja-JP" sz="8000" dirty="0">
                <a:latin typeface="+mj-ea"/>
                <a:ea typeface="+mj-ea"/>
              </a:rPr>
              <a:t>All</a:t>
            </a:r>
            <a:r>
              <a:rPr lang="ja-JP" altLang="en-US" sz="8000" dirty="0">
                <a:latin typeface="+mj-ea"/>
                <a:ea typeface="+mj-ea"/>
              </a:rPr>
              <a:t>　</a:t>
            </a:r>
            <a:r>
              <a:rPr lang="en-US" altLang="ja-JP" sz="8000" dirty="0">
                <a:latin typeface="+mj-ea"/>
                <a:ea typeface="+mj-ea"/>
              </a:rPr>
              <a:t>Member</a:t>
            </a:r>
            <a:r>
              <a:rPr lang="ja-JP" altLang="en-US" sz="8000" dirty="0">
                <a:latin typeface="+mj-ea"/>
                <a:ea typeface="+mj-ea"/>
              </a:rPr>
              <a:t>）を大切に</a:t>
            </a:r>
            <a:endParaRPr lang="en-US" altLang="ja-JP" sz="8000" dirty="0">
              <a:latin typeface="+mj-ea"/>
              <a:ea typeface="+mj-ea"/>
            </a:endParaRPr>
          </a:p>
          <a:p>
            <a:pPr marL="0" indent="0">
              <a:buNone/>
            </a:pPr>
            <a:r>
              <a:rPr lang="ja-JP" altLang="en-US" sz="8000" dirty="0">
                <a:latin typeface="+mj-ea"/>
                <a:ea typeface="+mj-ea"/>
              </a:rPr>
              <a:t>　・ひとつひとつの積み重ね（</a:t>
            </a:r>
            <a:r>
              <a:rPr lang="en-US" altLang="ja-JP" sz="8000" dirty="0">
                <a:latin typeface="+mj-ea"/>
                <a:ea typeface="+mj-ea"/>
              </a:rPr>
              <a:t>Accumulate</a:t>
            </a:r>
            <a:r>
              <a:rPr lang="ja-JP" altLang="en-US" sz="8000" dirty="0">
                <a:latin typeface="+mj-ea"/>
                <a:ea typeface="+mj-ea"/>
              </a:rPr>
              <a:t>）を大切に</a:t>
            </a:r>
            <a:endParaRPr lang="en-US" altLang="ja-JP" sz="8000" dirty="0">
              <a:latin typeface="+mj-ea"/>
              <a:ea typeface="+mj-ea"/>
            </a:endParaRPr>
          </a:p>
          <a:p>
            <a:pPr marL="0" indent="0">
              <a:buNone/>
            </a:pPr>
            <a:endParaRPr lang="en-US" altLang="ja-JP" sz="7000" b="1" dirty="0">
              <a:latin typeface="+mj-ea"/>
              <a:ea typeface="+mj-ea"/>
            </a:endParaRPr>
          </a:p>
          <a:p>
            <a:pPr marL="0" indent="0">
              <a:buNone/>
            </a:pPr>
            <a:r>
              <a:rPr lang="ja-JP" altLang="en-US" sz="13500" b="1" dirty="0">
                <a:solidFill>
                  <a:schemeClr val="accent2">
                    <a:lumMod val="75000"/>
                  </a:schemeClr>
                </a:solidFill>
                <a:latin typeface="+mj-ea"/>
                <a:ea typeface="+mj-ea"/>
              </a:rPr>
              <a:t>基本に立ち返ります。</a:t>
            </a:r>
            <a:endParaRPr lang="en-US" altLang="ja-JP" sz="13500" b="1" dirty="0">
              <a:solidFill>
                <a:schemeClr val="accent2">
                  <a:lumMod val="75000"/>
                </a:schemeClr>
              </a:solidFill>
              <a:latin typeface="+mj-ea"/>
              <a:ea typeface="+mj-ea"/>
            </a:endParaRPr>
          </a:p>
          <a:p>
            <a:pPr marL="0" indent="0">
              <a:buNone/>
            </a:pPr>
            <a:endParaRPr lang="en-US" altLang="ja-JP" sz="3500" dirty="0">
              <a:solidFill>
                <a:schemeClr val="bg1"/>
              </a:solidFill>
              <a:latin typeface="+mj-ea"/>
              <a:ea typeface="+mj-ea"/>
            </a:endParaRPr>
          </a:p>
          <a:p>
            <a:pPr marL="0" indent="0">
              <a:buNone/>
            </a:pPr>
            <a:r>
              <a:rPr lang="ja-JP" altLang="en-US" sz="7400" dirty="0">
                <a:latin typeface="+mj-ea"/>
                <a:ea typeface="+mj-ea"/>
              </a:rPr>
              <a:t>・投げる　</a:t>
            </a:r>
            <a:r>
              <a:rPr kumimoji="1" lang="ja-JP" altLang="en-US" sz="7400" dirty="0">
                <a:latin typeface="+mj-ea"/>
                <a:ea typeface="+mj-ea"/>
              </a:rPr>
              <a:t>・捕る　・打つ　</a:t>
            </a:r>
            <a:endParaRPr kumimoji="1" lang="en-US" altLang="ja-JP" sz="7400" dirty="0">
              <a:latin typeface="+mj-ea"/>
              <a:ea typeface="+mj-ea"/>
            </a:endParaRPr>
          </a:p>
          <a:p>
            <a:pPr marL="0" indent="0">
              <a:buNone/>
            </a:pPr>
            <a:r>
              <a:rPr lang="ja-JP" altLang="en-US" sz="7400" dirty="0">
                <a:latin typeface="+mj-ea"/>
                <a:ea typeface="+mj-ea"/>
              </a:rPr>
              <a:t>・スピードアップ　・パワーアップ　アジリティアップ</a:t>
            </a:r>
            <a:endParaRPr lang="en-US" altLang="ja-JP" sz="7400" dirty="0">
              <a:latin typeface="+mj-ea"/>
              <a:ea typeface="+mj-ea"/>
            </a:endParaRPr>
          </a:p>
          <a:p>
            <a:pPr marL="0" indent="0">
              <a:buNone/>
            </a:pPr>
            <a:r>
              <a:rPr lang="ja-JP" altLang="en-US" sz="7400" dirty="0">
                <a:latin typeface="+mj-ea"/>
                <a:ea typeface="+mj-ea"/>
              </a:rPr>
              <a:t>・自主トレの充実（自らの課題に取り組む練習）</a:t>
            </a:r>
            <a:endParaRPr lang="en-US" altLang="ja-JP" sz="7400" dirty="0">
              <a:latin typeface="+mj-ea"/>
              <a:ea typeface="+mj-ea"/>
            </a:endParaRPr>
          </a:p>
          <a:p>
            <a:pPr marL="0" indent="0">
              <a:buNone/>
            </a:pPr>
            <a:endParaRPr lang="en-US" altLang="ja-JP" dirty="0">
              <a:latin typeface="+mj-ea"/>
              <a:ea typeface="+mj-ea"/>
            </a:endParaRPr>
          </a:p>
          <a:p>
            <a:pPr marL="0" indent="0">
              <a:buNone/>
            </a:pPr>
            <a:endParaRPr kumimoji="1" lang="en-US" altLang="ja-JP" dirty="0"/>
          </a:p>
          <a:p>
            <a:endParaRPr kumimoji="1" lang="en-US" altLang="ja-JP" dirty="0"/>
          </a:p>
          <a:p>
            <a:pPr marL="0" indent="0">
              <a:buNone/>
            </a:pPr>
            <a:endParaRPr kumimoji="1" lang="ja-JP" altLang="en-US" dirty="0"/>
          </a:p>
        </p:txBody>
      </p:sp>
      <p:sp>
        <p:nvSpPr>
          <p:cNvPr id="2" name="タイトル 1"/>
          <p:cNvSpPr>
            <a:spLocks noGrp="1"/>
          </p:cNvSpPr>
          <p:nvPr>
            <p:ph type="title"/>
          </p:nvPr>
        </p:nvSpPr>
        <p:spPr>
          <a:noFill/>
        </p:spPr>
        <p:txBody>
          <a:bodyPr/>
          <a:lstStyle/>
          <a:p>
            <a:r>
              <a:rPr lang="ja-JP" altLang="en-US" dirty="0">
                <a:solidFill>
                  <a:schemeClr val="bg1"/>
                </a:solidFill>
              </a:rPr>
              <a:t>　チームスローガン</a:t>
            </a:r>
            <a:endParaRPr kumimoji="1" lang="ja-JP" altLang="en-US" dirty="0">
              <a:solidFill>
                <a:schemeClr val="bg1"/>
              </a:solidFill>
            </a:endParaRPr>
          </a:p>
        </p:txBody>
      </p:sp>
    </p:spTree>
    <p:extLst>
      <p:ext uri="{BB962C8B-B14F-4D97-AF65-F5344CB8AC3E}">
        <p14:creationId xmlns:p14="http://schemas.microsoft.com/office/powerpoint/2010/main" val="905508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10000"/>
          </a:bodyPr>
          <a:lstStyle/>
          <a:p>
            <a:pPr marL="0" indent="0">
              <a:buNone/>
            </a:pPr>
            <a:r>
              <a:rPr lang="ja-JP" altLang="en-US" sz="2800" dirty="0"/>
              <a:t>・自転車での移動時はヘルメットを着用し、事故防止につとめる</a:t>
            </a:r>
            <a:endParaRPr lang="en-US" altLang="ja-JP" sz="2800" dirty="0"/>
          </a:p>
          <a:p>
            <a:pPr marL="0" indent="0">
              <a:buNone/>
            </a:pPr>
            <a:r>
              <a:rPr kumimoji="1" lang="ja-JP" altLang="en-US" sz="2800" dirty="0"/>
              <a:t>・練習中バット、ボールなどによる事故</a:t>
            </a:r>
            <a:r>
              <a:rPr lang="ja-JP" altLang="en-US" sz="2800" dirty="0"/>
              <a:t>など、</a:t>
            </a:r>
            <a:endParaRPr lang="en-US" altLang="ja-JP" sz="2800" dirty="0"/>
          </a:p>
          <a:p>
            <a:pPr marL="0" indent="0">
              <a:buNone/>
            </a:pPr>
            <a:r>
              <a:rPr lang="ja-JP" altLang="en-US" sz="2800" dirty="0"/>
              <a:t>　</a:t>
            </a:r>
            <a:endParaRPr lang="en-US" altLang="ja-JP" sz="2800" dirty="0"/>
          </a:p>
          <a:p>
            <a:pPr marL="0" indent="0">
              <a:buNone/>
            </a:pPr>
            <a:r>
              <a:rPr lang="ja-JP" altLang="en-US" sz="2800" dirty="0"/>
              <a:t>　　　　　　　　　　　　　　注意を払って下さい。</a:t>
            </a:r>
            <a:endParaRPr lang="en-US" altLang="ja-JP" sz="2800" dirty="0"/>
          </a:p>
          <a:p>
            <a:pPr marL="0" indent="0">
              <a:buNone/>
            </a:pPr>
            <a:endParaRPr kumimoji="1" lang="en-US" altLang="ja-JP" dirty="0"/>
          </a:p>
          <a:p>
            <a:pPr marL="0" indent="0">
              <a:buNone/>
            </a:pPr>
            <a:r>
              <a:rPr kumimoji="1" lang="ja-JP" altLang="en-US" dirty="0"/>
              <a:t>全てに　</a:t>
            </a:r>
            <a:r>
              <a:rPr kumimoji="1" lang="ja-JP" altLang="en-US" sz="4800" dirty="0"/>
              <a:t>「安全第一」「安全優先」　</a:t>
            </a:r>
          </a:p>
        </p:txBody>
      </p:sp>
      <p:sp>
        <p:nvSpPr>
          <p:cNvPr id="3" name="タイトル 2"/>
          <p:cNvSpPr>
            <a:spLocks noGrp="1"/>
          </p:cNvSpPr>
          <p:nvPr>
            <p:ph type="title"/>
          </p:nvPr>
        </p:nvSpPr>
        <p:spPr/>
        <p:txBody>
          <a:bodyPr/>
          <a:lstStyle/>
          <a:p>
            <a:r>
              <a:rPr kumimoji="1" lang="ja-JP" altLang="en-US" dirty="0"/>
              <a:t>安全第一</a:t>
            </a:r>
          </a:p>
        </p:txBody>
      </p:sp>
    </p:spTree>
    <p:extLst>
      <p:ext uri="{BB962C8B-B14F-4D97-AF65-F5344CB8AC3E}">
        <p14:creationId xmlns:p14="http://schemas.microsoft.com/office/powerpoint/2010/main" val="2239791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10000"/>
          </a:bodyPr>
          <a:lstStyle/>
          <a:p>
            <a:pPr marL="0" indent="0">
              <a:buNone/>
            </a:pPr>
            <a:r>
              <a:rPr lang="ja-JP" altLang="en-US" sz="3000" dirty="0"/>
              <a:t>チームワーク形成のための４つ要素</a:t>
            </a:r>
            <a:endParaRPr lang="en-US" altLang="ja-JP" sz="3000" dirty="0"/>
          </a:p>
          <a:p>
            <a:pPr marL="0" indent="0">
              <a:buNone/>
            </a:pPr>
            <a:endParaRPr kumimoji="1" lang="en-US" altLang="ja-JP" dirty="0"/>
          </a:p>
          <a:p>
            <a:pPr marL="0" indent="0">
              <a:buNone/>
            </a:pPr>
            <a:r>
              <a:rPr kumimoji="1" lang="ja-JP" altLang="en-US" sz="2800" dirty="0"/>
              <a:t>・　競　い　合　う　</a:t>
            </a:r>
            <a:endParaRPr kumimoji="1" lang="en-US" altLang="ja-JP" sz="2800" dirty="0"/>
          </a:p>
          <a:p>
            <a:pPr marL="0" indent="0">
              <a:buNone/>
            </a:pPr>
            <a:r>
              <a:rPr kumimoji="1" lang="ja-JP" altLang="en-US" sz="2800" dirty="0"/>
              <a:t>・　助　け　合　う　</a:t>
            </a:r>
            <a:endParaRPr kumimoji="1" lang="en-US" altLang="ja-JP" sz="2800" dirty="0"/>
          </a:p>
          <a:p>
            <a:pPr marL="0" indent="0">
              <a:buNone/>
            </a:pPr>
            <a:r>
              <a:rPr lang="ja-JP" altLang="en-US" sz="2800" dirty="0"/>
              <a:t>・　称　え　合　</a:t>
            </a:r>
            <a:r>
              <a:rPr lang="ja-JP" altLang="en-US" sz="2800" dirty="0" err="1"/>
              <a:t>う</a:t>
            </a:r>
            <a:endParaRPr lang="en-US" altLang="ja-JP" sz="2800" dirty="0"/>
          </a:p>
          <a:p>
            <a:pPr marL="0" indent="0">
              <a:buNone/>
            </a:pPr>
            <a:r>
              <a:rPr lang="ja-JP" altLang="en-US" sz="2800" dirty="0"/>
              <a:t>・　認　め　合　う　</a:t>
            </a:r>
            <a:endParaRPr lang="en-US" altLang="ja-JP" sz="2800" dirty="0"/>
          </a:p>
          <a:p>
            <a:pPr marL="0" indent="0">
              <a:buNone/>
            </a:pPr>
            <a:endParaRPr lang="en-US" altLang="ja-JP" dirty="0"/>
          </a:p>
          <a:p>
            <a:pPr marL="0" indent="0">
              <a:buNone/>
            </a:pPr>
            <a:r>
              <a:rPr lang="ja-JP" altLang="en-US" dirty="0"/>
              <a:t>以上</a:t>
            </a:r>
            <a:r>
              <a:rPr lang="en-US" altLang="ja-JP" dirty="0"/>
              <a:t>4</a:t>
            </a:r>
            <a:r>
              <a:rPr lang="ja-JP" altLang="en-US" dirty="0" err="1"/>
              <a:t>つを</a:t>
            </a:r>
            <a:r>
              <a:rPr lang="ja-JP" altLang="en-US" dirty="0"/>
              <a:t>日頃の活動時、最大限意識して下さい。</a:t>
            </a:r>
            <a:endParaRPr lang="en-US" altLang="ja-JP" dirty="0"/>
          </a:p>
          <a:p>
            <a:pPr marL="0" indent="0">
              <a:buNone/>
            </a:pPr>
            <a:endParaRPr kumimoji="1" lang="en-US" altLang="ja-JP" dirty="0"/>
          </a:p>
          <a:p>
            <a:pPr marL="0" indent="0">
              <a:buNone/>
            </a:pPr>
            <a:endParaRPr kumimoji="1" lang="ja-JP" altLang="en-US" dirty="0"/>
          </a:p>
        </p:txBody>
      </p:sp>
      <p:sp>
        <p:nvSpPr>
          <p:cNvPr id="3" name="タイトル 2"/>
          <p:cNvSpPr>
            <a:spLocks noGrp="1"/>
          </p:cNvSpPr>
          <p:nvPr>
            <p:ph type="title"/>
          </p:nvPr>
        </p:nvSpPr>
        <p:spPr/>
        <p:txBody>
          <a:bodyPr/>
          <a:lstStyle/>
          <a:p>
            <a:r>
              <a:rPr kumimoji="1" lang="ja-JP" altLang="en-US" dirty="0"/>
              <a:t>チームワーク構築の徹底</a:t>
            </a:r>
          </a:p>
        </p:txBody>
      </p:sp>
    </p:spTree>
    <p:extLst>
      <p:ext uri="{BB962C8B-B14F-4D97-AF65-F5344CB8AC3E}">
        <p14:creationId xmlns:p14="http://schemas.microsoft.com/office/powerpoint/2010/main" val="1326199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0" indent="0">
              <a:buNone/>
            </a:pPr>
            <a:r>
              <a:rPr lang="ja-JP" altLang="en-US" dirty="0"/>
              <a:t>通常練習、練習試合、集団活動の中、様々な経験、知識を習得してもらい「自ら考える」ということの大事さを理解して下さい。</a:t>
            </a:r>
            <a:endParaRPr lang="en-US" altLang="ja-JP" dirty="0"/>
          </a:p>
          <a:p>
            <a:pPr marL="0" indent="0">
              <a:buNone/>
            </a:pPr>
            <a:r>
              <a:rPr lang="ja-JP" altLang="en-US" dirty="0"/>
              <a:t>野球という集団スポーツの楽しさを理解して下さい。</a:t>
            </a:r>
            <a:endParaRPr lang="en-US" altLang="ja-JP" dirty="0"/>
          </a:p>
          <a:p>
            <a:pPr marL="0" indent="0">
              <a:buNone/>
            </a:pPr>
            <a:endParaRPr lang="en-US" altLang="ja-JP" dirty="0"/>
          </a:p>
          <a:p>
            <a:pPr marL="0" indent="0">
              <a:buNone/>
            </a:pPr>
            <a:r>
              <a:rPr lang="ja-JP" altLang="en-US" dirty="0"/>
              <a:t>ケーススタディーをたくさん練習に盛り込み、状況に</a:t>
            </a:r>
            <a:r>
              <a:rPr lang="ja-JP" altLang="en-US" dirty="0" err="1"/>
              <a:t>合わた</a:t>
            </a:r>
            <a:r>
              <a:rPr lang="ja-JP" altLang="en-US" dirty="0"/>
              <a:t>プレー、そしてネクストプレーの予測など試合で勝利する為には何が必要かを勉強して下さい。　</a:t>
            </a:r>
            <a:endParaRPr kumimoji="1" lang="en-US" altLang="ja-JP" dirty="0"/>
          </a:p>
          <a:p>
            <a:pPr marL="0" indent="0">
              <a:buNone/>
            </a:pPr>
            <a:endParaRPr kumimoji="1" lang="en-US" altLang="ja-JP" dirty="0"/>
          </a:p>
          <a:p>
            <a:pPr marL="0" indent="0">
              <a:buNone/>
            </a:pPr>
            <a:endParaRPr kumimoji="1" lang="ja-JP" altLang="en-US" dirty="0"/>
          </a:p>
        </p:txBody>
      </p:sp>
      <p:sp>
        <p:nvSpPr>
          <p:cNvPr id="3" name="タイトル 2"/>
          <p:cNvSpPr>
            <a:spLocks noGrp="1"/>
          </p:cNvSpPr>
          <p:nvPr>
            <p:ph type="title"/>
          </p:nvPr>
        </p:nvSpPr>
        <p:spPr/>
        <p:txBody>
          <a:bodyPr/>
          <a:lstStyle/>
          <a:p>
            <a:r>
              <a:rPr lang="ja-JP" altLang="en-US" dirty="0"/>
              <a:t>Ｔｈｉｎｋ　考えて行動</a:t>
            </a:r>
            <a:endParaRPr kumimoji="1" lang="ja-JP" altLang="en-US" dirty="0"/>
          </a:p>
        </p:txBody>
      </p:sp>
    </p:spTree>
    <p:extLst>
      <p:ext uri="{BB962C8B-B14F-4D97-AF65-F5344CB8AC3E}">
        <p14:creationId xmlns:p14="http://schemas.microsoft.com/office/powerpoint/2010/main" val="8819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827584" y="2924944"/>
            <a:ext cx="7408333" cy="3450696"/>
          </a:xfrm>
        </p:spPr>
        <p:txBody>
          <a:bodyPr>
            <a:normAutofit/>
          </a:bodyPr>
          <a:lstStyle/>
          <a:p>
            <a:pPr marL="0" indent="0">
              <a:buNone/>
            </a:pPr>
            <a:r>
              <a:rPr kumimoji="1" lang="ja-JP" altLang="en-US" sz="3200" dirty="0"/>
              <a:t>みんなは、日々自然に成長していきます。</a:t>
            </a:r>
            <a:endParaRPr kumimoji="1" lang="en-US" altLang="ja-JP" sz="3200" dirty="0"/>
          </a:p>
          <a:p>
            <a:pPr marL="0" indent="0">
              <a:buNone/>
            </a:pPr>
            <a:r>
              <a:rPr lang="ja-JP" altLang="en-US" sz="3200" dirty="0">
                <a:solidFill>
                  <a:schemeClr val="accent2">
                    <a:lumMod val="50000"/>
                  </a:schemeClr>
                </a:solidFill>
              </a:rPr>
              <a:t>更にその成長を後押しさせることもあります。</a:t>
            </a:r>
            <a:endParaRPr lang="en-US" altLang="ja-JP" sz="3200" dirty="0">
              <a:solidFill>
                <a:schemeClr val="accent2">
                  <a:lumMod val="50000"/>
                </a:schemeClr>
              </a:solidFill>
            </a:endParaRPr>
          </a:p>
          <a:p>
            <a:pPr marL="0" indent="0">
              <a:buNone/>
            </a:pPr>
            <a:r>
              <a:rPr lang="ja-JP" altLang="en-US" sz="3200" dirty="0">
                <a:solidFill>
                  <a:schemeClr val="accent2">
                    <a:lumMod val="50000"/>
                  </a:schemeClr>
                </a:solidFill>
              </a:rPr>
              <a:t>次に掲げる「</a:t>
            </a:r>
            <a:r>
              <a:rPr lang="ja-JP" altLang="en-US" sz="3200" u="sng" dirty="0">
                <a:solidFill>
                  <a:schemeClr val="accent2">
                    <a:lumMod val="50000"/>
                  </a:schemeClr>
                </a:solidFill>
              </a:rPr>
              <a:t>伸びる選手の十か条」</a:t>
            </a:r>
            <a:r>
              <a:rPr lang="ja-JP" altLang="en-US" sz="3200" dirty="0">
                <a:solidFill>
                  <a:schemeClr val="accent2">
                    <a:lumMod val="50000"/>
                  </a:schemeClr>
                </a:solidFill>
              </a:rPr>
              <a:t>に</a:t>
            </a:r>
            <a:endParaRPr lang="en-US" altLang="ja-JP" sz="3200" dirty="0">
              <a:solidFill>
                <a:schemeClr val="accent2">
                  <a:lumMod val="50000"/>
                </a:schemeClr>
              </a:solidFill>
            </a:endParaRPr>
          </a:p>
          <a:p>
            <a:pPr marL="0" indent="0">
              <a:buNone/>
            </a:pPr>
            <a:r>
              <a:rPr lang="ja-JP" altLang="en-US" sz="3200" dirty="0">
                <a:solidFill>
                  <a:schemeClr val="accent2">
                    <a:lumMod val="50000"/>
                  </a:schemeClr>
                </a:solidFill>
              </a:rPr>
              <a:t>掲げられていることがそれです。是非そのこと</a:t>
            </a:r>
            <a:r>
              <a:rPr lang="ja-JP" altLang="en-US" sz="3200" dirty="0"/>
              <a:t>を意識し行動して下さい。</a:t>
            </a:r>
            <a:endParaRPr kumimoji="1" lang="ja-JP" altLang="en-US" sz="3200" dirty="0"/>
          </a:p>
        </p:txBody>
      </p:sp>
      <p:sp>
        <p:nvSpPr>
          <p:cNvPr id="3" name="タイトル 2"/>
          <p:cNvSpPr>
            <a:spLocks noGrp="1"/>
          </p:cNvSpPr>
          <p:nvPr>
            <p:ph type="title"/>
          </p:nvPr>
        </p:nvSpPr>
        <p:spPr/>
        <p:txBody>
          <a:bodyPr/>
          <a:lstStyle/>
          <a:p>
            <a:r>
              <a:rPr kumimoji="1" lang="ja-JP" altLang="en-US" dirty="0"/>
              <a:t>成長、前進あるのみ</a:t>
            </a:r>
          </a:p>
        </p:txBody>
      </p:sp>
    </p:spTree>
    <p:extLst>
      <p:ext uri="{BB962C8B-B14F-4D97-AF65-F5344CB8AC3E}">
        <p14:creationId xmlns:p14="http://schemas.microsoft.com/office/powerpoint/2010/main" val="2265805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755576" y="1268760"/>
            <a:ext cx="7984397" cy="5112568"/>
          </a:xfrm>
        </p:spPr>
        <p:txBody>
          <a:bodyPr>
            <a:normAutofit fontScale="25000" lnSpcReduction="20000"/>
          </a:bodyPr>
          <a:lstStyle/>
          <a:p>
            <a:pPr marL="0" indent="0">
              <a:buNone/>
            </a:pPr>
            <a:endParaRPr lang="ja-JP" altLang="ja-JP" sz="3600" dirty="0"/>
          </a:p>
          <a:p>
            <a:r>
              <a:rPr lang="en-US" altLang="ja-JP" sz="3600" b="1" dirty="0"/>
              <a:t> </a:t>
            </a:r>
            <a:endParaRPr lang="ja-JP" altLang="ja-JP" sz="3600" dirty="0"/>
          </a:p>
          <a:p>
            <a:pPr marL="0" lvl="0" indent="0">
              <a:buNone/>
            </a:pP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１．</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いつ</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で</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も自立でき</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る</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選手・・・</a:t>
            </a:r>
          </a:p>
          <a:p>
            <a:pPr marL="0" indent="0">
              <a:buNone/>
            </a:pP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自分で何もでき</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る</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、親に全て頼</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らない</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選手。</a:t>
            </a:r>
          </a:p>
          <a:p>
            <a:pPr marL="0" indent="0">
              <a:buNone/>
            </a:pP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自分で準備し、自分で行動することが大事（参考：ユニフォームの洗濯</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し</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ている選手もいる）</a:t>
            </a:r>
          </a:p>
          <a:p>
            <a:pPr marL="0" indent="0">
              <a:buNone/>
            </a:pPr>
            <a:endParaRPr lang="en-US" altLang="ja-JP" sz="9600" dirty="0">
              <a:solidFill>
                <a:schemeClr val="accent2">
                  <a:lumMod val="50000"/>
                </a:schemeClr>
              </a:solidFill>
              <a:latin typeface="ＭＳ Ｐゴシック" panose="020B0600070205080204" pitchFamily="50" charset="-128"/>
              <a:ea typeface="ＭＳ Ｐゴシック" panose="020B0600070205080204" pitchFamily="50" charset="-128"/>
            </a:endParaRPr>
          </a:p>
          <a:p>
            <a:pPr marL="0" indent="0">
              <a:buNone/>
            </a:pPr>
            <a:r>
              <a:rPr lang="en-US"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 </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２．</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向上心、練習意欲の</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ある</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選手・・・</a:t>
            </a:r>
          </a:p>
          <a:p>
            <a:pPr marL="0" indent="0">
              <a:buNone/>
            </a:pP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上手く</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なるのだ！という気持ち、目標、夢</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を掲げ、達成に向け努力する</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選手</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　常に新しい目標を持つ。中学生野球</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に</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｢これで良い｣</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ということはない。</a:t>
            </a:r>
            <a:endParaRPr lang="en-US" altLang="ja-JP" sz="9600" dirty="0">
              <a:solidFill>
                <a:schemeClr val="accent2">
                  <a:lumMod val="50000"/>
                </a:schemeClr>
              </a:solidFill>
              <a:latin typeface="ＭＳ Ｐゴシック" panose="020B0600070205080204" pitchFamily="50" charset="-128"/>
              <a:ea typeface="ＭＳ Ｐゴシック" panose="020B0600070205080204" pitchFamily="50" charset="-128"/>
            </a:endParaRPr>
          </a:p>
          <a:p>
            <a:pPr marL="0" indent="0">
              <a:buNone/>
            </a:pPr>
            <a:endPar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endParaRPr>
          </a:p>
          <a:p>
            <a:pPr marL="0" lvl="0" indent="0">
              <a:buNone/>
            </a:pP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３．余裕をもって</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集合時間</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に集まる</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選手・・・</a:t>
            </a:r>
          </a:p>
          <a:p>
            <a:pPr marL="0" indent="0">
              <a:buNone/>
            </a:pP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道具の準備も</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自ら率先して行う。特に他人が</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いやなことを</a:t>
            </a:r>
            <a:r>
              <a:rPr lang="ja-JP" altLang="en-US" sz="9600" dirty="0">
                <a:solidFill>
                  <a:schemeClr val="accent2">
                    <a:lumMod val="50000"/>
                  </a:schemeClr>
                </a:solidFill>
                <a:latin typeface="ＭＳ Ｐゴシック" panose="020B0600070205080204" pitchFamily="50" charset="-128"/>
                <a:ea typeface="ＭＳ Ｐゴシック" panose="020B0600070205080204" pitchFamily="50" charset="-128"/>
              </a:rPr>
              <a:t>率先して行なおう</a:t>
            </a:r>
            <a:r>
              <a:rPr lang="ja-JP" altLang="ja-JP" sz="9600" dirty="0">
                <a:solidFill>
                  <a:schemeClr val="accent2">
                    <a:lumMod val="50000"/>
                  </a:schemeClr>
                </a:solidFill>
                <a:latin typeface="ＭＳ Ｐゴシック" panose="020B0600070205080204" pitchFamily="50" charset="-128"/>
                <a:ea typeface="ＭＳ Ｐゴシック" panose="020B0600070205080204" pitchFamily="50" charset="-128"/>
              </a:rPr>
              <a:t>。勉強以外の時間を野球に携われことを幸せに思うべき。</a:t>
            </a:r>
          </a:p>
          <a:p>
            <a:endParaRPr kumimoji="1" lang="ja-JP" altLang="en-US" dirty="0">
              <a:solidFill>
                <a:srgbClr val="002060"/>
              </a:solidFill>
            </a:endParaRPr>
          </a:p>
        </p:txBody>
      </p:sp>
      <p:sp>
        <p:nvSpPr>
          <p:cNvPr id="3" name="タイトル 2"/>
          <p:cNvSpPr>
            <a:spLocks noGrp="1"/>
          </p:cNvSpPr>
          <p:nvPr>
            <p:ph type="title"/>
          </p:nvPr>
        </p:nvSpPr>
        <p:spPr>
          <a:xfrm>
            <a:off x="395536" y="260648"/>
            <a:ext cx="8229600" cy="1252728"/>
          </a:xfrm>
        </p:spPr>
        <p:txBody>
          <a:bodyPr/>
          <a:lstStyle/>
          <a:p>
            <a:r>
              <a:rPr kumimoji="1" lang="ja-JP" altLang="en-US" dirty="0">
                <a:solidFill>
                  <a:schemeClr val="bg1"/>
                </a:solidFill>
              </a:rPr>
              <a:t>伸びる選</a:t>
            </a:r>
            <a:r>
              <a:rPr kumimoji="1" lang="ja-JP" altLang="en-US" dirty="0"/>
              <a:t>手十か条</a:t>
            </a:r>
          </a:p>
        </p:txBody>
      </p:sp>
    </p:spTree>
    <p:extLst>
      <p:ext uri="{BB962C8B-B14F-4D97-AF65-F5344CB8AC3E}">
        <p14:creationId xmlns:p14="http://schemas.microsoft.com/office/powerpoint/2010/main" val="3816415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CCA906D-D394-82E2-676B-DE9749499BE5}"/>
              </a:ext>
            </a:extLst>
          </p:cNvPr>
          <p:cNvSpPr txBox="1"/>
          <p:nvPr/>
        </p:nvSpPr>
        <p:spPr>
          <a:xfrm>
            <a:off x="418384" y="1228397"/>
            <a:ext cx="8474096" cy="4401205"/>
          </a:xfrm>
          <a:prstGeom prst="rect">
            <a:avLst/>
          </a:prstGeom>
          <a:noFill/>
        </p:spPr>
        <p:txBody>
          <a:bodyPr wrap="square" rtlCol="0">
            <a:spAutoFit/>
          </a:bodyPr>
          <a:lstStyle/>
          <a:p>
            <a:r>
              <a:rPr lang="ja-JP" altLang="ja-JP" sz="2800" dirty="0">
                <a:solidFill>
                  <a:schemeClr val="accent2">
                    <a:lumMod val="50000"/>
                  </a:schemeClr>
                </a:solidFill>
                <a:latin typeface="ＭＳ Ｐゴシック" panose="020B0600070205080204" pitchFamily="50" charset="-128"/>
                <a:ea typeface="ＭＳ Ｐゴシック" panose="020B0600070205080204" pitchFamily="50" charset="-128"/>
              </a:rPr>
              <a:t>４．野球に対しての意識、研究心、学習意欲</a:t>
            </a:r>
            <a:r>
              <a:rPr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をもつ選手</a:t>
            </a:r>
            <a:endParaRPr lang="ja-JP" altLang="ja-JP" sz="2800" dirty="0">
              <a:solidFill>
                <a:schemeClr val="accent2">
                  <a:lumMod val="50000"/>
                </a:schemeClr>
              </a:solidFill>
              <a:latin typeface="ＭＳ Ｐゴシック" panose="020B0600070205080204" pitchFamily="50" charset="-128"/>
              <a:ea typeface="ＭＳ Ｐゴシック" panose="020B0600070205080204" pitchFamily="50" charset="-128"/>
            </a:endParaRPr>
          </a:p>
          <a:p>
            <a:r>
              <a:rPr lang="ja-JP" altLang="ja-JP" sz="2800" dirty="0">
                <a:solidFill>
                  <a:schemeClr val="accent2">
                    <a:lumMod val="50000"/>
                  </a:schemeClr>
                </a:solidFill>
                <a:latin typeface="ＭＳ Ｐゴシック" panose="020B0600070205080204" pitchFamily="50" charset="-128"/>
                <a:ea typeface="ＭＳ Ｐゴシック" panose="020B0600070205080204" pitchFamily="50" charset="-128"/>
              </a:rPr>
              <a:t>ネクストプレー</a:t>
            </a:r>
            <a:r>
              <a:rPr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を常に</a:t>
            </a:r>
            <a:r>
              <a:rPr lang="ja-JP" altLang="ja-JP" sz="2800" dirty="0">
                <a:solidFill>
                  <a:schemeClr val="accent2">
                    <a:lumMod val="50000"/>
                  </a:schemeClr>
                </a:solidFill>
                <a:latin typeface="ＭＳ Ｐゴシック" panose="020B0600070205080204" pitchFamily="50" charset="-128"/>
                <a:ea typeface="ＭＳ Ｐゴシック" panose="020B0600070205080204" pitchFamily="50" charset="-128"/>
              </a:rPr>
              <a:t>読</a:t>
            </a:r>
            <a:r>
              <a:rPr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み、</a:t>
            </a:r>
            <a:r>
              <a:rPr lang="ja-JP" altLang="ja-JP" sz="2800" dirty="0">
                <a:solidFill>
                  <a:schemeClr val="accent2">
                    <a:lumMod val="50000"/>
                  </a:schemeClr>
                </a:solidFill>
                <a:latin typeface="ＭＳ Ｐゴシック" panose="020B0600070205080204" pitchFamily="50" charset="-128"/>
                <a:ea typeface="ＭＳ Ｐゴシック" panose="020B0600070205080204" pitchFamily="50" charset="-128"/>
              </a:rPr>
              <a:t>失敗を</a:t>
            </a:r>
            <a:r>
              <a:rPr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恐れない</a:t>
            </a:r>
            <a:r>
              <a:rPr lang="ja-JP" altLang="ja-JP" sz="2800" dirty="0">
                <a:solidFill>
                  <a:schemeClr val="accent2">
                    <a:lumMod val="50000"/>
                  </a:schemeClr>
                </a:solidFill>
                <a:latin typeface="ＭＳ Ｐゴシック" panose="020B0600070205080204" pitchFamily="50" charset="-128"/>
                <a:ea typeface="ＭＳ Ｐゴシック" panose="020B0600070205080204" pitchFamily="50" charset="-128"/>
              </a:rPr>
              <a:t>選手。</a:t>
            </a:r>
          </a:p>
          <a:p>
            <a:r>
              <a:rPr lang="ja-JP" altLang="ja-JP" sz="2800" dirty="0">
                <a:solidFill>
                  <a:schemeClr val="accent2">
                    <a:lumMod val="50000"/>
                  </a:schemeClr>
                </a:solidFill>
                <a:latin typeface="ＭＳ Ｐゴシック" panose="020B0600070205080204" pitchFamily="50" charset="-128"/>
                <a:ea typeface="ＭＳ Ｐゴシック" panose="020B0600070205080204" pitchFamily="50" charset="-128"/>
              </a:rPr>
              <a:t>ネクストプレーの準備、正しい状況判断</a:t>
            </a:r>
            <a:r>
              <a:rPr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をしよう。チャレンジ</a:t>
            </a:r>
            <a:r>
              <a:rPr lang="ja-JP" altLang="ja-JP" sz="2800" dirty="0">
                <a:solidFill>
                  <a:schemeClr val="accent2">
                    <a:lumMod val="50000"/>
                  </a:schemeClr>
                </a:solidFill>
                <a:latin typeface="ＭＳ Ｐゴシック" panose="020B0600070205080204" pitchFamily="50" charset="-128"/>
                <a:ea typeface="ＭＳ Ｐゴシック" panose="020B0600070205080204" pitchFamily="50" charset="-128"/>
              </a:rPr>
              <a:t>なくして清瀬ポニーの野球は成り立たない。</a:t>
            </a:r>
            <a:endParaRPr lang="en-US" altLang="ja-JP" sz="2800" dirty="0">
              <a:solidFill>
                <a:schemeClr val="accent2">
                  <a:lumMod val="50000"/>
                </a:schemeClr>
              </a:solidFill>
              <a:latin typeface="ＭＳ Ｐゴシック" panose="020B0600070205080204" pitchFamily="50" charset="-128"/>
              <a:ea typeface="ＭＳ Ｐゴシック" panose="020B0600070205080204" pitchFamily="50" charset="-128"/>
            </a:endParaRPr>
          </a:p>
          <a:p>
            <a:endParaRPr lang="ja-JP" altLang="ja-JP" sz="2800" b="1" dirty="0">
              <a:solidFill>
                <a:schemeClr val="accent2">
                  <a:lumMod val="50000"/>
                </a:schemeClr>
              </a:solidFill>
              <a:latin typeface="ＭＳ Ｐゴシック" panose="020B0600070205080204" pitchFamily="50" charset="-128"/>
              <a:ea typeface="ＭＳ Ｐゴシック" panose="020B0600070205080204" pitchFamily="50" charset="-128"/>
            </a:endParaRPr>
          </a:p>
          <a:p>
            <a:r>
              <a:rPr lang="en-US" altLang="ja-JP" sz="2800" b="1" dirty="0">
                <a:solidFill>
                  <a:schemeClr val="accent2">
                    <a:lumMod val="50000"/>
                  </a:schemeClr>
                </a:solidFill>
                <a:latin typeface="ＭＳ Ｐゴシック" panose="020B0600070205080204" pitchFamily="50" charset="-128"/>
                <a:ea typeface="ＭＳ Ｐゴシック" panose="020B0600070205080204" pitchFamily="50" charset="-128"/>
              </a:rPr>
              <a:t> </a:t>
            </a:r>
            <a:r>
              <a:rPr lang="ja-JP" altLang="ja-JP" sz="2800" b="1" dirty="0">
                <a:solidFill>
                  <a:schemeClr val="accent2">
                    <a:lumMod val="50000"/>
                  </a:schemeClr>
                </a:solidFill>
                <a:latin typeface="ＭＳ Ｐゴシック" panose="020B0600070205080204" pitchFamily="50" charset="-128"/>
                <a:ea typeface="ＭＳ Ｐゴシック" panose="020B0600070205080204" pitchFamily="50" charset="-128"/>
              </a:rPr>
              <a:t>５</a:t>
            </a:r>
            <a:r>
              <a:rPr lang="en-US" altLang="ja-JP" sz="2800" b="1" dirty="0">
                <a:solidFill>
                  <a:schemeClr val="accent2">
                    <a:lumMod val="50000"/>
                  </a:schemeClr>
                </a:solidFill>
                <a:latin typeface="ＭＳ Ｐゴシック" panose="020B0600070205080204" pitchFamily="50" charset="-128"/>
                <a:ea typeface="ＭＳ Ｐゴシック" panose="020B0600070205080204" pitchFamily="50" charset="-128"/>
              </a:rPr>
              <a:t>.</a:t>
            </a:r>
            <a:r>
              <a:rPr lang="ja-JP" altLang="ja-JP" sz="2800" b="1" dirty="0">
                <a:solidFill>
                  <a:schemeClr val="accent2">
                    <a:lumMod val="50000"/>
                  </a:schemeClr>
                </a:solidFill>
                <a:latin typeface="ＭＳ Ｐゴシック" panose="020B0600070205080204" pitchFamily="50" charset="-128"/>
                <a:ea typeface="ＭＳ Ｐゴシック" panose="020B0600070205080204" pitchFamily="50" charset="-128"/>
              </a:rPr>
              <a:t>素直さ、謙虚さ、勤勉さ</a:t>
            </a:r>
            <a:r>
              <a:rPr lang="ja-JP" altLang="en-US" sz="2800" b="1" dirty="0">
                <a:solidFill>
                  <a:schemeClr val="accent2">
                    <a:lumMod val="50000"/>
                  </a:schemeClr>
                </a:solidFill>
                <a:latin typeface="ＭＳ Ｐゴシック" panose="020B0600070205080204" pitchFamily="50" charset="-128"/>
                <a:ea typeface="ＭＳ Ｐゴシック" panose="020B0600070205080204" pitchFamily="50" charset="-128"/>
              </a:rPr>
              <a:t>を持つ</a:t>
            </a:r>
            <a:r>
              <a:rPr lang="ja-JP" altLang="ja-JP" sz="2800" b="1" dirty="0">
                <a:solidFill>
                  <a:schemeClr val="accent2">
                    <a:lumMod val="50000"/>
                  </a:schemeClr>
                </a:solidFill>
                <a:latin typeface="ＭＳ Ｐゴシック" panose="020B0600070205080204" pitchFamily="50" charset="-128"/>
                <a:ea typeface="ＭＳ Ｐゴシック" panose="020B0600070205080204" pitchFamily="50" charset="-128"/>
              </a:rPr>
              <a:t>選手・・・</a:t>
            </a:r>
          </a:p>
          <a:p>
            <a:r>
              <a:rPr lang="ja-JP" altLang="en-US" sz="2800" b="1" dirty="0">
                <a:solidFill>
                  <a:schemeClr val="accent2">
                    <a:lumMod val="50000"/>
                  </a:schemeClr>
                </a:solidFill>
                <a:latin typeface="ＭＳ Ｐゴシック" panose="020B0600070205080204" pitchFamily="50" charset="-128"/>
                <a:ea typeface="ＭＳ Ｐゴシック" panose="020B0600070205080204" pitchFamily="50" charset="-128"/>
              </a:rPr>
              <a:t>肯定的にものを考え、目標に向かって根気よくｺﾂｺﾂ努力できる</a:t>
            </a:r>
            <a:r>
              <a:rPr lang="ja-JP" altLang="en-US" sz="2800" dirty="0">
                <a:solidFill>
                  <a:schemeClr val="accent2">
                    <a:lumMod val="50000"/>
                  </a:schemeClr>
                </a:solidFill>
                <a:latin typeface="ＭＳ Ｐゴシック" panose="020B0600070205080204" pitchFamily="50" charset="-128"/>
                <a:ea typeface="ＭＳ Ｐゴシック" panose="020B0600070205080204" pitchFamily="50" charset="-128"/>
              </a:rPr>
              <a:t>選手</a:t>
            </a:r>
            <a:r>
              <a:rPr lang="ja-JP" altLang="ja-JP" sz="2800" dirty="0">
                <a:solidFill>
                  <a:schemeClr val="accent2">
                    <a:lumMod val="50000"/>
                  </a:schemeClr>
                </a:solidFill>
                <a:latin typeface="ＭＳ Ｐゴシック" panose="020B0600070205080204" pitchFamily="50" charset="-128"/>
                <a:ea typeface="ＭＳ Ｐゴシック" panose="020B0600070205080204" pitchFamily="50" charset="-128"/>
              </a:rPr>
              <a:t>。チャンスは必ずやってくる。常に努力を怠らずいつでもベストコンディションで準備をしておく。</a:t>
            </a:r>
          </a:p>
          <a:p>
            <a:r>
              <a:rPr lang="en-US" altLang="ja-JP" sz="2800" dirty="0">
                <a:solidFill>
                  <a:schemeClr val="accent2">
                    <a:lumMod val="50000"/>
                  </a:schemeClr>
                </a:solidFill>
                <a:latin typeface="ＭＳ Ｐゴシック" panose="020B0600070205080204" pitchFamily="50" charset="-128"/>
                <a:ea typeface="ＭＳ Ｐゴシック" panose="020B0600070205080204" pitchFamily="50" charset="-128"/>
              </a:rPr>
              <a:t> </a:t>
            </a:r>
            <a:endParaRPr kumimoji="1" lang="ja-JP" altLang="en-US" sz="2800" dirty="0">
              <a:solidFill>
                <a:schemeClr val="accent2">
                  <a:lumMod val="50000"/>
                </a:schemeClr>
              </a:solidFill>
            </a:endParaRPr>
          </a:p>
        </p:txBody>
      </p:sp>
    </p:spTree>
    <p:extLst>
      <p:ext uri="{BB962C8B-B14F-4D97-AF65-F5344CB8AC3E}">
        <p14:creationId xmlns:p14="http://schemas.microsoft.com/office/powerpoint/2010/main" val="3011955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5944880-2E6E-CD06-F004-764426D98C03}"/>
              </a:ext>
            </a:extLst>
          </p:cNvPr>
          <p:cNvSpPr txBox="1"/>
          <p:nvPr/>
        </p:nvSpPr>
        <p:spPr>
          <a:xfrm>
            <a:off x="467544" y="1196752"/>
            <a:ext cx="8568952" cy="5170646"/>
          </a:xfrm>
          <a:prstGeom prst="rect">
            <a:avLst/>
          </a:prstGeom>
          <a:noFill/>
        </p:spPr>
        <p:txBody>
          <a:bodyPr wrap="square" rtlCol="0">
            <a:spAutoFit/>
          </a:bodyPr>
          <a:lstStyle/>
          <a:p>
            <a:r>
              <a:rPr kumimoji="1" lang="ja-JP" altLang="en-US" sz="2400" dirty="0">
                <a:solidFill>
                  <a:schemeClr val="accent2">
                    <a:lumMod val="50000"/>
                  </a:schemeClr>
                </a:solidFill>
                <a:latin typeface="ＭＳ Ｐゴシック" panose="020B0600070205080204" pitchFamily="50" charset="-128"/>
                <a:ea typeface="ＭＳ Ｐゴシック" panose="020B0600070205080204" pitchFamily="50" charset="-128"/>
              </a:rPr>
              <a:t>６．基礎体力、専門体力をつけた選手・・・</a:t>
            </a:r>
          </a:p>
          <a:p>
            <a:r>
              <a:rPr kumimoji="1" lang="ja-JP" altLang="en-US" sz="2400" dirty="0">
                <a:solidFill>
                  <a:schemeClr val="accent2">
                    <a:lumMod val="50000"/>
                  </a:schemeClr>
                </a:solidFill>
                <a:latin typeface="ＭＳ Ｐゴシック" panose="020B0600070205080204" pitchFamily="50" charset="-128"/>
                <a:ea typeface="ＭＳ Ｐゴシック" panose="020B0600070205080204" pitchFamily="50" charset="-128"/>
              </a:rPr>
              <a:t>基礎体力をつけて技術の向上はあります。</a:t>
            </a:r>
          </a:p>
          <a:p>
            <a:r>
              <a:rPr kumimoji="1" lang="ja-JP" altLang="en-US" sz="2400" dirty="0">
                <a:solidFill>
                  <a:schemeClr val="accent2">
                    <a:lumMod val="50000"/>
                  </a:schemeClr>
                </a:solidFill>
                <a:latin typeface="ＭＳ Ｐゴシック" panose="020B0600070205080204" pitchFamily="50" charset="-128"/>
                <a:ea typeface="ＭＳ Ｐゴシック" panose="020B0600070205080204" pitchFamily="50" charset="-128"/>
              </a:rPr>
              <a:t>練習体力、試合体力、基礎体力、各種専門体力を身に付ける。</a:t>
            </a:r>
          </a:p>
          <a:p>
            <a:r>
              <a:rPr kumimoji="1" lang="ja-JP" altLang="en-US" sz="2400" dirty="0">
                <a:solidFill>
                  <a:schemeClr val="accent2">
                    <a:lumMod val="50000"/>
                  </a:schemeClr>
                </a:solidFill>
                <a:latin typeface="ＭＳ Ｐゴシック" panose="020B0600070205080204" pitchFamily="50" charset="-128"/>
                <a:ea typeface="ＭＳ Ｐゴシック" panose="020B0600070205080204" pitchFamily="50" charset="-128"/>
              </a:rPr>
              <a:t> </a:t>
            </a:r>
            <a:endParaRPr kumimoji="1" lang="en-US" altLang="ja-JP" sz="2400" dirty="0">
              <a:solidFill>
                <a:schemeClr val="accent2">
                  <a:lumMod val="50000"/>
                </a:schemeClr>
              </a:solidFill>
              <a:latin typeface="ＭＳ Ｐゴシック" panose="020B0600070205080204" pitchFamily="50" charset="-128"/>
              <a:ea typeface="ＭＳ Ｐゴシック" panose="020B0600070205080204" pitchFamily="50" charset="-128"/>
            </a:endParaRPr>
          </a:p>
          <a:p>
            <a:r>
              <a:rPr kumimoji="1" lang="ja-JP" altLang="en-US" sz="2400" dirty="0">
                <a:solidFill>
                  <a:schemeClr val="accent2">
                    <a:lumMod val="50000"/>
                  </a:schemeClr>
                </a:solidFill>
                <a:latin typeface="ＭＳ Ｐゴシック" panose="020B0600070205080204" pitchFamily="50" charset="-128"/>
                <a:ea typeface="ＭＳ Ｐゴシック" panose="020B0600070205080204" pitchFamily="50" charset="-128"/>
              </a:rPr>
              <a:t>７．自己管理が出来る選手・・・</a:t>
            </a:r>
          </a:p>
          <a:p>
            <a:r>
              <a:rPr kumimoji="1" lang="ja-JP" altLang="en-US" sz="2400" dirty="0">
                <a:solidFill>
                  <a:schemeClr val="accent2">
                    <a:lumMod val="50000"/>
                  </a:schemeClr>
                </a:solidFill>
                <a:latin typeface="ＭＳ Ｐゴシック" panose="020B0600070205080204" pitchFamily="50" charset="-128"/>
                <a:ea typeface="ＭＳ Ｐゴシック" panose="020B0600070205080204" pitchFamily="50" charset="-128"/>
              </a:rPr>
              <a:t>ケガ、</a:t>
            </a:r>
            <a:r>
              <a:rPr kumimoji="1" lang="ja-JP" altLang="en-US" sz="2400">
                <a:solidFill>
                  <a:schemeClr val="accent2">
                    <a:lumMod val="50000"/>
                  </a:schemeClr>
                </a:solidFill>
                <a:latin typeface="ＭＳ Ｐゴシック" panose="020B0600070205080204" pitchFamily="50" charset="-128"/>
                <a:ea typeface="ＭＳ Ｐゴシック" panose="020B0600070205080204" pitchFamily="50" charset="-128"/>
              </a:rPr>
              <a:t>故障、カゼを</a:t>
            </a:r>
            <a:r>
              <a:rPr kumimoji="1" lang="ja-JP" altLang="en-US" sz="2400" dirty="0">
                <a:solidFill>
                  <a:schemeClr val="accent2">
                    <a:lumMod val="50000"/>
                  </a:schemeClr>
                </a:solidFill>
                <a:latin typeface="ＭＳ Ｐゴシック" panose="020B0600070205080204" pitchFamily="50" charset="-128"/>
                <a:ea typeface="ＭＳ Ｐゴシック" panose="020B0600070205080204" pitchFamily="50" charset="-128"/>
              </a:rPr>
              <a:t>ひかない選手。</a:t>
            </a:r>
          </a:p>
          <a:p>
            <a:r>
              <a:rPr kumimoji="1" lang="ja-JP" altLang="en-US" sz="2400" dirty="0">
                <a:solidFill>
                  <a:schemeClr val="accent2">
                    <a:lumMod val="50000"/>
                  </a:schemeClr>
                </a:solidFill>
                <a:latin typeface="ＭＳ Ｐゴシック" panose="020B0600070205080204" pitchFamily="50" charset="-128"/>
                <a:ea typeface="ＭＳ Ｐゴシック" panose="020B0600070205080204" pitchFamily="50" charset="-128"/>
              </a:rPr>
              <a:t>野球は自分の生活の中の重要な位置づけにある。その位置づけを意識し生活をしよう。</a:t>
            </a:r>
          </a:p>
          <a:p>
            <a:endParaRPr kumimoji="1" lang="en-US" altLang="ja-JP" sz="2400" dirty="0">
              <a:solidFill>
                <a:schemeClr val="accent2">
                  <a:lumMod val="50000"/>
                </a:schemeClr>
              </a:solidFill>
              <a:latin typeface="ＭＳ Ｐゴシック" panose="020B0600070205080204" pitchFamily="50" charset="-128"/>
              <a:ea typeface="ＭＳ Ｐゴシック" panose="020B0600070205080204" pitchFamily="50" charset="-128"/>
            </a:endParaRPr>
          </a:p>
          <a:p>
            <a:r>
              <a:rPr kumimoji="1" lang="ja-JP" altLang="en-US" sz="2400" dirty="0">
                <a:solidFill>
                  <a:schemeClr val="accent2">
                    <a:lumMod val="50000"/>
                  </a:schemeClr>
                </a:solidFill>
                <a:latin typeface="ＭＳ Ｐゴシック" panose="020B0600070205080204" pitchFamily="50" charset="-128"/>
                <a:ea typeface="ＭＳ Ｐゴシック" panose="020B0600070205080204" pitchFamily="50" charset="-128"/>
              </a:rPr>
              <a:t> ８．繊細かつ大胆なプレーが出来る選手・・・</a:t>
            </a:r>
          </a:p>
          <a:p>
            <a:r>
              <a:rPr kumimoji="1" lang="ja-JP" altLang="en-US" sz="2400" dirty="0">
                <a:solidFill>
                  <a:schemeClr val="accent2">
                    <a:lumMod val="50000"/>
                  </a:schemeClr>
                </a:solidFill>
                <a:latin typeface="ＭＳ Ｐゴシック" panose="020B0600070205080204" pitchFamily="50" charset="-128"/>
                <a:ea typeface="ＭＳ Ｐゴシック" panose="020B0600070205080204" pitchFamily="50" charset="-128"/>
              </a:rPr>
              <a:t>結果ばかり気にしない。勇気を出して大胆にプレーしよう。</a:t>
            </a:r>
          </a:p>
          <a:p>
            <a:r>
              <a:rPr kumimoji="1" lang="ja-JP" altLang="en-US" sz="2400" dirty="0">
                <a:solidFill>
                  <a:schemeClr val="accent2">
                    <a:lumMod val="50000"/>
                  </a:schemeClr>
                </a:solidFill>
                <a:latin typeface="ＭＳ Ｐゴシック" panose="020B0600070205080204" pitchFamily="50" charset="-128"/>
                <a:ea typeface="ＭＳ Ｐゴシック" panose="020B0600070205080204" pitchFamily="50" charset="-128"/>
              </a:rPr>
              <a:t>練習してきた自信、確固たる読みや予測があればどんなプレーも可能である。</a:t>
            </a:r>
          </a:p>
          <a:p>
            <a:endParaRPr kumimoji="1" lang="ja-JP" altLang="en-US" dirty="0"/>
          </a:p>
        </p:txBody>
      </p:sp>
    </p:spTree>
    <p:extLst>
      <p:ext uri="{BB962C8B-B14F-4D97-AF65-F5344CB8AC3E}">
        <p14:creationId xmlns:p14="http://schemas.microsoft.com/office/powerpoint/2010/main" val="5367495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2091</TotalTime>
  <Words>1259</Words>
  <Application>Microsoft Office PowerPoint</Application>
  <PresentationFormat>画面に合わせる (4:3)</PresentationFormat>
  <Paragraphs>117</Paragraphs>
  <Slides>15</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ＭＳ Ｐゴシック</vt:lpstr>
      <vt:lpstr>Calibri</vt:lpstr>
      <vt:lpstr>Candara</vt:lpstr>
      <vt:lpstr>Symbol</vt:lpstr>
      <vt:lpstr>ウェーブ</vt:lpstr>
      <vt:lpstr>  　      　   　入団にあたり 　　　　　　　　　　　　　　 　　　　　　　　　　　　</vt:lpstr>
      <vt:lpstr>　チームスローガン</vt:lpstr>
      <vt:lpstr>安全第一</vt:lpstr>
      <vt:lpstr>チームワーク構築の徹底</vt:lpstr>
      <vt:lpstr>Ｔｈｉｎｋ　考えて行動</vt:lpstr>
      <vt:lpstr>成長、前進あるのみ</vt:lpstr>
      <vt:lpstr>伸びる選手十か条</vt:lpstr>
      <vt:lpstr>PowerPoint プレゼンテーション</vt:lpstr>
      <vt:lpstr>PowerPoint プレゼンテーション</vt:lpstr>
      <vt:lpstr>PowerPoint プレゼンテーション</vt:lpstr>
      <vt:lpstr>学校の成績について</vt:lpstr>
      <vt:lpstr>中学生野球とは・・・</vt:lpstr>
      <vt:lpstr>優秀な選手とは</vt:lpstr>
      <vt:lpstr>中学生野球技術の 　　　　　　　　優れている選手</vt:lpstr>
      <vt:lpstr>ベストコンディションで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success</dc:creator>
  <cp:lastModifiedBy>英樹 西川</cp:lastModifiedBy>
  <cp:revision>73</cp:revision>
  <cp:lastPrinted>2014-04-06T02:17:44Z</cp:lastPrinted>
  <dcterms:created xsi:type="dcterms:W3CDTF">2013-07-26T01:14:34Z</dcterms:created>
  <dcterms:modified xsi:type="dcterms:W3CDTF">2024-04-23T15:15:35Z</dcterms:modified>
</cp:coreProperties>
</file>